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42" y="4015221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42" y="4317037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6728" y="258039"/>
            <a:ext cx="6732905" cy="760666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105410" marR="234950">
              <a:lnSpc>
                <a:spcPct val="103499"/>
              </a:lnSpc>
              <a:spcBef>
                <a:spcPts val="3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DayCounter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application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count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days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month.  This statement is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countDays()</a:t>
            </a:r>
            <a:r>
              <a:rPr dirty="0" sz="1450" spc="-4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in lines 15–42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Listing 4.2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algn="just" marL="90170" marR="86995">
              <a:lnSpc>
                <a:spcPct val="103499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countDays()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two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arguments: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month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year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number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days is stored in the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32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variable, which is given an initial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–1 that is replaced  by the correct count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later.</a:t>
            </a:r>
            <a:endParaRPr sz="1450">
              <a:latin typeface="Times New Roman"/>
              <a:cs typeface="Times New Roman"/>
            </a:endParaRPr>
          </a:p>
          <a:p>
            <a:pPr marL="90170" marR="262255">
              <a:lnSpc>
                <a:spcPct val="109700"/>
              </a:lnSpc>
              <a:spcBef>
                <a:spcPts val="34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statement that begins on line 17 uses </a:t>
            </a:r>
            <a:r>
              <a:rPr dirty="0" sz="1450" spc="-15">
                <a:latin typeface="Courier New"/>
                <a:cs typeface="Courier New"/>
              </a:rPr>
              <a:t>month </a:t>
            </a:r>
            <a:r>
              <a:rPr dirty="0" sz="1450" spc="-10">
                <a:latin typeface="Times New Roman"/>
                <a:cs typeface="Times New Roman"/>
              </a:rPr>
              <a:t>as its conditional value. 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days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month is easy to determine for </a:t>
            </a:r>
            <a:r>
              <a:rPr dirty="0" sz="1450" spc="-35">
                <a:latin typeface="Times New Roman"/>
                <a:cs typeface="Times New Roman"/>
              </a:rPr>
              <a:t>11 </a:t>
            </a:r>
            <a:r>
              <a:rPr dirty="0" sz="1450" spc="-10">
                <a:latin typeface="Times New Roman"/>
                <a:cs typeface="Times New Roman"/>
              </a:rPr>
              <a:t>months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5">
                <a:latin typeface="Times New Roman"/>
                <a:cs typeface="Times New Roman"/>
              </a:rPr>
              <a:t>year.</a:t>
            </a:r>
            <a:r>
              <a:rPr dirty="0" sz="1450" spc="15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January,</a:t>
            </a:r>
            <a:endParaRPr sz="1450">
              <a:latin typeface="Times New Roman"/>
              <a:cs typeface="Times New Roman"/>
            </a:endParaRPr>
          </a:p>
          <a:p>
            <a:pPr marL="90170" marR="99060">
              <a:lnSpc>
                <a:spcPts val="1660"/>
              </a:lnSpc>
              <a:spcBef>
                <a:spcPts val="40"/>
              </a:spcBef>
            </a:pPr>
            <a:r>
              <a:rPr dirty="0" sz="1450" spc="-10">
                <a:latin typeface="Times New Roman"/>
                <a:cs typeface="Times New Roman"/>
              </a:rPr>
              <a:t>March, </a:t>
            </a:r>
            <a:r>
              <a:rPr dirty="0" sz="1450" spc="-35">
                <a:latin typeface="Times New Roman"/>
                <a:cs typeface="Times New Roman"/>
              </a:rPr>
              <a:t>May, </a:t>
            </a:r>
            <a:r>
              <a:rPr dirty="0" sz="1450" spc="-25">
                <a:latin typeface="Times New Roman"/>
                <a:cs typeface="Times New Roman"/>
              </a:rPr>
              <a:t>July, </a:t>
            </a:r>
            <a:r>
              <a:rPr dirty="0" sz="1450" spc="-10">
                <a:latin typeface="Times New Roman"/>
                <a:cs typeface="Times New Roman"/>
              </a:rPr>
              <a:t>August, </a:t>
            </a:r>
            <a:r>
              <a:rPr dirty="0" sz="1450" spc="-15">
                <a:latin typeface="Times New Roman"/>
                <a:cs typeface="Times New Roman"/>
              </a:rPr>
              <a:t>October, </a:t>
            </a:r>
            <a:r>
              <a:rPr dirty="0" sz="1450" spc="-10">
                <a:latin typeface="Times New Roman"/>
                <a:cs typeface="Times New Roman"/>
              </a:rPr>
              <a:t>and December have 31 days. April, June, </a:t>
            </a:r>
            <a:r>
              <a:rPr dirty="0" sz="1450" spc="-15">
                <a:latin typeface="Times New Roman"/>
                <a:cs typeface="Times New Roman"/>
              </a:rPr>
              <a:t>September,  </a:t>
            </a:r>
            <a:r>
              <a:rPr dirty="0" sz="1450" spc="-10">
                <a:latin typeface="Times New Roman"/>
                <a:cs typeface="Times New Roman"/>
              </a:rPr>
              <a:t>and November have 30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days.</a:t>
            </a:r>
            <a:endParaRPr sz="1450">
              <a:latin typeface="Times New Roman"/>
              <a:cs typeface="Times New Roman"/>
            </a:endParaRPr>
          </a:p>
          <a:p>
            <a:pPr marL="90170" marR="358775">
              <a:lnSpc>
                <a:spcPct val="98000"/>
              </a:lnSpc>
              <a:spcBef>
                <a:spcPts val="254"/>
              </a:spcBef>
            </a:pPr>
            <a:r>
              <a:rPr dirty="0" sz="1450" spc="-10">
                <a:latin typeface="Times New Roman"/>
                <a:cs typeface="Times New Roman"/>
              </a:rPr>
              <a:t>The count for these </a:t>
            </a:r>
            <a:r>
              <a:rPr dirty="0" sz="1450" spc="-35">
                <a:latin typeface="Times New Roman"/>
                <a:cs typeface="Times New Roman"/>
              </a:rPr>
              <a:t>11 </a:t>
            </a:r>
            <a:r>
              <a:rPr dirty="0" sz="1450" spc="-10">
                <a:latin typeface="Times New Roman"/>
                <a:cs typeface="Times New Roman"/>
              </a:rPr>
              <a:t>months is handled in lines 18–32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4.2</a:t>
            </a:r>
            <a:r>
              <a:rPr dirty="0" sz="1450" spc="-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Months are  numbered from 1 (January) to 12 (December), as you would expect. When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the  </a:t>
            </a:r>
            <a:r>
              <a:rPr dirty="0" sz="1450" spc="-10">
                <a:latin typeface="Courier New"/>
                <a:cs typeface="Courier New"/>
              </a:rPr>
              <a:t>case</a:t>
            </a:r>
            <a:r>
              <a:rPr dirty="0" sz="1450" spc="-4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 has the same value as </a:t>
            </a:r>
            <a:r>
              <a:rPr dirty="0" sz="1450" spc="-10">
                <a:latin typeface="Courier New"/>
                <a:cs typeface="Courier New"/>
              </a:rPr>
              <a:t>month</a:t>
            </a:r>
            <a:r>
              <a:rPr dirty="0" sz="1450" spc="-10">
                <a:latin typeface="Times New Roman"/>
                <a:cs typeface="Times New Roman"/>
              </a:rPr>
              <a:t>, every statement after that is executed  until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reached.</a:t>
            </a:r>
            <a:endParaRPr sz="1450">
              <a:latin typeface="Times New Roman"/>
              <a:cs typeface="Times New Roman"/>
            </a:endParaRPr>
          </a:p>
          <a:p>
            <a:pPr marL="90170" marR="203200">
              <a:lnSpc>
                <a:spcPts val="1660"/>
              </a:lnSpc>
              <a:spcBef>
                <a:spcPts val="290"/>
              </a:spcBef>
            </a:pPr>
            <a:r>
              <a:rPr dirty="0" sz="1450" spc="-10">
                <a:latin typeface="Times New Roman"/>
                <a:cs typeface="Times New Roman"/>
              </a:rPr>
              <a:t>February is more complex and is handled in lines </a:t>
            </a:r>
            <a:r>
              <a:rPr dirty="0" sz="1450" spc="-5">
                <a:latin typeface="Times New Roman"/>
                <a:cs typeface="Times New Roman"/>
              </a:rPr>
              <a:t>33–39. </a:t>
            </a:r>
            <a:r>
              <a:rPr dirty="0" sz="1450" spc="-10">
                <a:latin typeface="Times New Roman"/>
                <a:cs typeface="Times New Roman"/>
              </a:rPr>
              <a:t>Every leap year has 29 days in  </a:t>
            </a:r>
            <a:r>
              <a:rPr dirty="0" sz="1450" spc="-20">
                <a:latin typeface="Times New Roman"/>
                <a:cs typeface="Times New Roman"/>
              </a:rPr>
              <a:t>February, </a:t>
            </a:r>
            <a:r>
              <a:rPr dirty="0" sz="1450" spc="-10">
                <a:latin typeface="Times New Roman"/>
                <a:cs typeface="Times New Roman"/>
              </a:rPr>
              <a:t>whereas other years have </a:t>
            </a:r>
            <a:r>
              <a:rPr dirty="0" sz="1450" spc="-5">
                <a:latin typeface="Times New Roman"/>
                <a:cs typeface="Times New Roman"/>
              </a:rPr>
              <a:t>28. </a:t>
            </a:r>
            <a:r>
              <a:rPr dirty="0" sz="1450" spc="-10">
                <a:latin typeface="Times New Roman"/>
                <a:cs typeface="Times New Roman"/>
              </a:rPr>
              <a:t>A leap year must meet either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following  conditions:</a:t>
            </a:r>
            <a:endParaRPr sz="1450">
              <a:latin typeface="Times New Roman"/>
              <a:cs typeface="Times New Roman"/>
            </a:endParaRPr>
          </a:p>
          <a:p>
            <a:pPr marL="547370">
              <a:lnSpc>
                <a:spcPts val="1595"/>
              </a:lnSpc>
            </a:pPr>
            <a:r>
              <a:rPr dirty="0" sz="1450" spc="-10">
                <a:latin typeface="Times New Roman"/>
                <a:cs typeface="Times New Roman"/>
              </a:rPr>
              <a:t>The year must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evenly divisible by 4 and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evenly divisible by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100.</a:t>
            </a:r>
            <a:endParaRPr sz="1450">
              <a:latin typeface="Times New Roman"/>
              <a:cs typeface="Times New Roman"/>
            </a:endParaRPr>
          </a:p>
          <a:p>
            <a:pPr marL="54737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The year must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evenly divisible by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400.</a:t>
            </a:r>
            <a:endParaRPr sz="1450">
              <a:latin typeface="Times New Roman"/>
              <a:cs typeface="Times New Roman"/>
            </a:endParaRPr>
          </a:p>
          <a:p>
            <a:pPr marL="90170" marR="5080" indent="-78105">
              <a:lnSpc>
                <a:spcPct val="98600"/>
              </a:lnSpc>
              <a:spcBef>
                <a:spcPts val="685"/>
              </a:spcBef>
            </a:pPr>
            <a:r>
              <a:rPr dirty="0" baseline="1915" sz="2175" spc="-15">
                <a:latin typeface="Times New Roman"/>
                <a:cs typeface="Times New Roman"/>
              </a:rPr>
              <a:t>As you learned on </a:t>
            </a:r>
            <a:r>
              <a:rPr dirty="0" sz="1450" spc="10">
                <a:latin typeface="Times New Roman"/>
                <a:cs typeface="Times New Roman"/>
              </a:rPr>
              <a:t>thelecture</a:t>
            </a:r>
            <a:r>
              <a:rPr dirty="0" baseline="1915" sz="2175" spc="15">
                <a:latin typeface="Times New Roman"/>
                <a:cs typeface="Times New Roman"/>
              </a:rPr>
              <a:t>“</a:t>
            </a:r>
            <a:r>
              <a:rPr dirty="0" u="sng" baseline="1915" sz="2175" spc="1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sng" baseline="1915" sz="2175" spc="-22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ABCs </a:t>
            </a:r>
            <a:r>
              <a:rPr dirty="0" u="sng" baseline="1915" sz="2175" spc="-7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sng" baseline="1915" sz="2175" spc="-1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Programming</a:t>
            </a:r>
            <a:r>
              <a:rPr dirty="0" baseline="1915" sz="2175" spc="-15">
                <a:latin typeface="Times New Roman"/>
                <a:cs typeface="Times New Roman"/>
              </a:rPr>
              <a:t>,” the modulus operator % returns  </a:t>
            </a:r>
            <a:r>
              <a:rPr dirty="0" sz="1450" spc="-10">
                <a:latin typeface="Times New Roman"/>
                <a:cs typeface="Times New Roman"/>
              </a:rPr>
              <a:t>the remainder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division operation. This is used with several </a:t>
            </a:r>
            <a:r>
              <a:rPr dirty="0" sz="1450" spc="-15">
                <a:latin typeface="Courier New"/>
                <a:cs typeface="Courier New"/>
              </a:rPr>
              <a:t>if</a:t>
            </a:r>
            <a:r>
              <a:rPr dirty="0" sz="1450" spc="-15">
                <a:latin typeface="Times New Roman"/>
                <a:cs typeface="Times New Roman"/>
              </a:rPr>
              <a:t>-</a:t>
            </a:r>
            <a:r>
              <a:rPr dirty="0" sz="1450" spc="-15">
                <a:latin typeface="Courier New"/>
                <a:cs typeface="Courier New"/>
              </a:rPr>
              <a:t>else </a:t>
            </a:r>
            <a:r>
              <a:rPr dirty="0" sz="1450" spc="-10">
                <a:latin typeface="Times New Roman"/>
                <a:cs typeface="Times New Roman"/>
              </a:rPr>
              <a:t>statements to  determine how many days there are in </a:t>
            </a:r>
            <a:r>
              <a:rPr dirty="0" sz="1450" spc="-20">
                <a:latin typeface="Times New Roman"/>
                <a:cs typeface="Times New Roman"/>
              </a:rPr>
              <a:t>February, </a:t>
            </a:r>
            <a:r>
              <a:rPr dirty="0" sz="1450" spc="-10">
                <a:latin typeface="Times New Roman"/>
                <a:cs typeface="Times New Roman"/>
              </a:rPr>
              <a:t>depending on what year it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is.</a:t>
            </a:r>
            <a:endParaRPr sz="1450">
              <a:latin typeface="Times New Roman"/>
              <a:cs typeface="Times New Roman"/>
            </a:endParaRPr>
          </a:p>
          <a:p>
            <a:pPr marL="90170" marR="65659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if</a:t>
            </a:r>
            <a:r>
              <a:rPr dirty="0" sz="1450" spc="-15">
                <a:latin typeface="Times New Roman"/>
                <a:cs typeface="Times New Roman"/>
              </a:rPr>
              <a:t>-</a:t>
            </a:r>
            <a:r>
              <a:rPr dirty="0" sz="1450" spc="-15">
                <a:latin typeface="Courier New"/>
                <a:cs typeface="Courier New"/>
              </a:rPr>
              <a:t>else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lines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34–37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29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year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evenly  divisible by 4 and sets it to 28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otherwise.</a:t>
            </a:r>
            <a:endParaRPr sz="1450">
              <a:latin typeface="Times New Roman"/>
              <a:cs typeface="Times New Roman"/>
            </a:endParaRPr>
          </a:p>
          <a:p>
            <a:pPr marL="90170" marR="227329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statement in lines 38–39 uses the </a:t>
            </a:r>
            <a:r>
              <a:rPr dirty="0" sz="1450" spc="-10">
                <a:latin typeface="Courier New"/>
                <a:cs typeface="Courier New"/>
              </a:rPr>
              <a:t>&amp; </a:t>
            </a:r>
            <a:r>
              <a:rPr dirty="0" sz="1450" spc="-10">
                <a:latin typeface="Times New Roman"/>
                <a:cs typeface="Times New Roman"/>
              </a:rPr>
              <a:t>operator to combine two conditional  expressions: </a:t>
            </a:r>
            <a:r>
              <a:rPr dirty="0" sz="1450" spc="-10">
                <a:latin typeface="Courier New"/>
                <a:cs typeface="Courier New"/>
              </a:rPr>
              <a:t>year % 100 == 0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0">
                <a:latin typeface="Courier New"/>
                <a:cs typeface="Courier New"/>
              </a:rPr>
              <a:t>year % 400 !=</a:t>
            </a:r>
            <a:r>
              <a:rPr dirty="0" sz="1450" spc="-44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0</a:t>
            </a:r>
            <a:r>
              <a:rPr dirty="0" sz="1450" spc="-10">
                <a:latin typeface="Times New Roman"/>
                <a:cs typeface="Times New Roman"/>
              </a:rPr>
              <a:t>. If both these conditions  are true,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set to </a:t>
            </a:r>
            <a:r>
              <a:rPr dirty="0" sz="1450" spc="-5">
                <a:latin typeface="Times New Roman"/>
                <a:cs typeface="Times New Roman"/>
              </a:rPr>
              <a:t>28.</a:t>
            </a:r>
            <a:endParaRPr sz="145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  <a:spcBef>
                <a:spcPts val="78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countDays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returning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line</a:t>
            </a:r>
            <a:r>
              <a:rPr dirty="0" sz="1450" spc="-5">
                <a:latin typeface="Times New Roman"/>
                <a:cs typeface="Times New Roman"/>
              </a:rPr>
              <a:t> 41.</a:t>
            </a:r>
            <a:endParaRPr sz="145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When you run the DayCounter application, the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33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in lines 4–13 is executed.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90170" marR="183515" indent="-635">
              <a:lnSpc>
                <a:spcPct val="103499"/>
              </a:lnSpc>
            </a:pPr>
            <a:r>
              <a:rPr dirty="0" sz="1450" spc="-10">
                <a:latin typeface="Times New Roman"/>
                <a:cs typeface="Times New Roman"/>
              </a:rPr>
              <a:t>Lines 5 and 6 create </a:t>
            </a:r>
            <a:r>
              <a:rPr dirty="0" sz="1450" spc="-15">
                <a:latin typeface="Courier New"/>
                <a:cs typeface="Courier New"/>
              </a:rPr>
              <a:t>yearIn</a:t>
            </a:r>
            <a:r>
              <a:rPr dirty="0" sz="1450" spc="-33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monthIn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two integer variables to store the year and  month that should </a:t>
            </a:r>
            <a:r>
              <a:rPr dirty="0" sz="1450" spc="-5">
                <a:latin typeface="Times New Roman"/>
                <a:cs typeface="Times New Roman"/>
              </a:rPr>
              <a:t>be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checked.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1" y="174236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01" y="1769803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1" y="173779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98" y="173779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62" y="1746938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58" y="1746938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1" y="354418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1" y="3571619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1" y="353960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98" y="353960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62" y="354875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58" y="354875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2" y="631572"/>
            <a:ext cx="6646545" cy="9469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9209">
              <a:lnSpc>
                <a:spcPct val="99300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0">
                <a:latin typeface="Times New Roman"/>
                <a:cs typeface="Times New Roman"/>
              </a:rPr>
              <a:t>program’s </a:t>
            </a:r>
            <a:r>
              <a:rPr dirty="0" sz="1450" spc="-10">
                <a:latin typeface="Times New Roman"/>
                <a:cs typeface="Times New Roman"/>
              </a:rPr>
              <a:t>output is displayed in lines </a:t>
            </a:r>
            <a:r>
              <a:rPr dirty="0" sz="1450" spc="-15">
                <a:latin typeface="Times New Roman"/>
                <a:cs typeface="Times New Roman"/>
              </a:rPr>
              <a:t>11–12. </a:t>
            </a:r>
            <a:r>
              <a:rPr dirty="0" sz="1450" spc="-10">
                <a:latin typeface="Times New Roman"/>
                <a:cs typeface="Times New Roman"/>
              </a:rPr>
              <a:t>As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output, the  </a:t>
            </a:r>
            <a:r>
              <a:rPr dirty="0" sz="1450" spc="-15">
                <a:latin typeface="Courier New"/>
                <a:cs typeface="Courier New"/>
              </a:rPr>
              <a:t>countDays()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called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monthIn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yearIn</a:t>
            </a:r>
            <a:r>
              <a:rPr dirty="0" sz="1450" spc="-10">
                <a:latin typeface="Times New Roman"/>
                <a:cs typeface="Times New Roman"/>
              </a:rPr>
              <a:t>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by  this method 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displayed.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3365" marR="226695" indent="5715">
              <a:lnSpc>
                <a:spcPct val="96900"/>
              </a:lnSpc>
              <a:spcBef>
                <a:spcPts val="690"/>
              </a:spcBef>
            </a:pPr>
            <a:r>
              <a:rPr dirty="0" sz="1450" spc="-10">
                <a:latin typeface="Times New Roman"/>
                <a:cs typeface="Times New Roman"/>
              </a:rPr>
              <a:t>At this point, you might want to know how to collect input from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user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 rather than using command-line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to receive it. There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 comparable to </a:t>
            </a:r>
            <a:r>
              <a:rPr dirty="0" sz="1450" spc="-15">
                <a:latin typeface="Courier New"/>
                <a:cs typeface="Courier New"/>
              </a:rPr>
              <a:t>System.out.println() </a:t>
            </a:r>
            <a:r>
              <a:rPr dirty="0" sz="1450" spc="-10">
                <a:latin typeface="Times New Roman"/>
                <a:cs typeface="Times New Roman"/>
              </a:rPr>
              <a:t>that receives input. Instead, you must  learn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bit more about </a:t>
            </a:r>
            <a:r>
              <a:rPr dirty="0" sz="1450" spc="-25">
                <a:latin typeface="Times New Roman"/>
                <a:cs typeface="Times New Roman"/>
              </a:rPr>
              <a:t>Java’s </a:t>
            </a:r>
            <a:r>
              <a:rPr dirty="0" sz="1450" spc="-10">
                <a:latin typeface="Times New Roman"/>
                <a:cs typeface="Times New Roman"/>
              </a:rPr>
              <a:t>input and output classes before you can receive input 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without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graphical user interface. This topic is covered during  </a:t>
            </a:r>
            <a:r>
              <a:rPr dirty="0" sz="1450" spc="-25">
                <a:latin typeface="Times New Roman"/>
                <a:cs typeface="Times New Roman"/>
              </a:rPr>
              <a:t>“</a:t>
            </a:r>
            <a:r>
              <a:rPr dirty="0" u="sng" sz="1450" spc="-2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Working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with Input and</a:t>
            </a:r>
            <a:r>
              <a:rPr dirty="0" u="sng" sz="1450" spc="2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Output</a:t>
            </a:r>
            <a:r>
              <a:rPr dirty="0" sz="1450" spc="-10">
                <a:latin typeface="Times New Roman"/>
                <a:cs typeface="Times New Roman"/>
              </a:rPr>
              <a:t>.”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50" spc="-5" b="1">
                <a:latin typeface="Times New Roman"/>
                <a:cs typeface="Times New Roman"/>
              </a:rPr>
              <a:t>The </a:t>
            </a:r>
            <a:r>
              <a:rPr dirty="0" sz="1650" spc="-25" b="1">
                <a:latin typeface="Times New Roman"/>
                <a:cs typeface="Times New Roman"/>
              </a:rPr>
              <a:t>Ternary</a:t>
            </a:r>
            <a:r>
              <a:rPr dirty="0" sz="1650" b="1">
                <a:latin typeface="Times New Roman"/>
                <a:cs typeface="Times New Roman"/>
              </a:rPr>
              <a:t> </a:t>
            </a:r>
            <a:r>
              <a:rPr dirty="0" sz="1650" spc="-5" b="1">
                <a:latin typeface="Times New Roman"/>
                <a:cs typeface="Times New Roman"/>
              </a:rPr>
              <a:t>Operator</a:t>
            </a:r>
            <a:endParaRPr sz="1650">
              <a:latin typeface="Times New Roman"/>
              <a:cs typeface="Times New Roman"/>
            </a:endParaRPr>
          </a:p>
          <a:p>
            <a:pPr marL="12700" marR="29209" indent="-635">
              <a:lnSpc>
                <a:spcPct val="99300"/>
              </a:lnSpc>
              <a:spcBef>
                <a:spcPts val="680"/>
              </a:spcBef>
            </a:pP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alternative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conditional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  ternary </a:t>
            </a:r>
            <a:r>
              <a:rPr dirty="0" sz="1450" spc="-15">
                <a:latin typeface="Times New Roman"/>
                <a:cs typeface="Times New Roman"/>
              </a:rPr>
              <a:t>operator, </a:t>
            </a:r>
            <a:r>
              <a:rPr dirty="0" sz="1450" spc="-10">
                <a:latin typeface="Times New Roman"/>
                <a:cs typeface="Times New Roman"/>
              </a:rPr>
              <a:t>also called the conditional </a:t>
            </a:r>
            <a:r>
              <a:rPr dirty="0" sz="1450" spc="-20">
                <a:latin typeface="Times New Roman"/>
                <a:cs typeface="Times New Roman"/>
              </a:rPr>
              <a:t>operator. </a:t>
            </a:r>
            <a:r>
              <a:rPr dirty="0" sz="1450" spc="-10">
                <a:latin typeface="Times New Roman"/>
                <a:cs typeface="Times New Roman"/>
              </a:rPr>
              <a:t>This operator is ternary because it  has three operands (the word “ternary” refers to anything with three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parts).</a:t>
            </a:r>
            <a:endParaRPr sz="1450">
              <a:latin typeface="Times New Roman"/>
              <a:cs typeface="Times New Roman"/>
            </a:endParaRPr>
          </a:p>
          <a:p>
            <a:pPr marL="12700" marR="210820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This operator is an expression, meaning that it returns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value—unlike the more general 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, which can result in only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block being executed. The operator is most  useful for short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simple conditionals and takes the following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form: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 i="1">
                <a:latin typeface="Courier New"/>
                <a:cs typeface="Courier New"/>
              </a:rPr>
              <a:t>test </a:t>
            </a:r>
            <a:r>
              <a:rPr dirty="0" sz="1050" spc="15">
                <a:latin typeface="Courier New"/>
                <a:cs typeface="Courier New"/>
              </a:rPr>
              <a:t>? </a:t>
            </a:r>
            <a:r>
              <a:rPr dirty="0" sz="1050" spc="10" i="1">
                <a:latin typeface="Courier New"/>
                <a:cs typeface="Courier New"/>
              </a:rPr>
              <a:t>trueResult </a:t>
            </a:r>
            <a:r>
              <a:rPr dirty="0" sz="1050" spc="15">
                <a:latin typeface="Courier New"/>
                <a:cs typeface="Courier New"/>
              </a:rPr>
              <a:t>: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 i="1">
                <a:latin typeface="Courier New"/>
                <a:cs typeface="Courier New"/>
              </a:rPr>
              <a:t>falseResult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ct val="103499"/>
              </a:lnSpc>
              <a:spcBef>
                <a:spcPts val="66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 i="1">
                <a:latin typeface="Times New Roman"/>
                <a:cs typeface="Times New Roman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an expression that returns </a:t>
            </a:r>
            <a:r>
              <a:rPr dirty="0" sz="1450" spc="-10">
                <a:latin typeface="Courier New"/>
                <a:cs typeface="Courier New"/>
              </a:rPr>
              <a:t>true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just like the test in the </a:t>
            </a:r>
            <a:r>
              <a:rPr dirty="0" sz="1450" spc="-10">
                <a:latin typeface="Courier New"/>
                <a:cs typeface="Courier New"/>
              </a:rPr>
              <a:t>if  </a:t>
            </a:r>
            <a:r>
              <a:rPr dirty="0" sz="1450" spc="-10">
                <a:latin typeface="Times New Roman"/>
                <a:cs typeface="Times New Roman"/>
              </a:rPr>
              <a:t>statement. If the </a:t>
            </a:r>
            <a:r>
              <a:rPr dirty="0" sz="1450" spc="-10" i="1">
                <a:latin typeface="Times New Roman"/>
                <a:cs typeface="Times New Roman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conditional operator returns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 i="1">
                <a:latin typeface="Courier New"/>
                <a:cs typeface="Courier New"/>
              </a:rPr>
              <a:t>trueResult</a:t>
            </a:r>
            <a:r>
              <a:rPr dirty="0" sz="1450" spc="-15">
                <a:latin typeface="Times New Roman"/>
                <a:cs typeface="Times New Roman"/>
              </a:rPr>
              <a:t>.  </a:t>
            </a:r>
            <a:r>
              <a:rPr dirty="0" sz="1450" spc="-10">
                <a:latin typeface="Times New Roman"/>
                <a:cs typeface="Times New Roman"/>
              </a:rPr>
              <a:t>If the </a:t>
            </a:r>
            <a:r>
              <a:rPr dirty="0" sz="1450" spc="-10" i="1">
                <a:latin typeface="Times New Roman"/>
                <a:cs typeface="Times New Roman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conditional operator returns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 i="1">
                <a:latin typeface="Courier New"/>
                <a:cs typeface="Courier New"/>
              </a:rPr>
              <a:t>falseResult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For  example, the following conditional tests the values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myScore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yourScore </a:t>
            </a:r>
            <a:r>
              <a:rPr dirty="0" sz="1450" spc="-10">
                <a:latin typeface="Times New Roman"/>
                <a:cs typeface="Times New Roman"/>
              </a:rPr>
              <a:t>and  sets the variable </a:t>
            </a:r>
            <a:r>
              <a:rPr dirty="0" sz="1450" spc="-15">
                <a:latin typeface="Courier New"/>
                <a:cs typeface="Courier New"/>
              </a:rPr>
              <a:t>ourBestScore</a:t>
            </a:r>
            <a:r>
              <a:rPr dirty="0" sz="1450" spc="-4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equal to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them: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ourBestScore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myScore </a:t>
            </a:r>
            <a:r>
              <a:rPr dirty="0" sz="1050" spc="15">
                <a:latin typeface="Courier New"/>
                <a:cs typeface="Courier New"/>
              </a:rPr>
              <a:t>&gt; </a:t>
            </a:r>
            <a:r>
              <a:rPr dirty="0" sz="1050" spc="10">
                <a:latin typeface="Courier New"/>
                <a:cs typeface="Courier New"/>
              </a:rPr>
              <a:t>yourScore </a:t>
            </a:r>
            <a:r>
              <a:rPr dirty="0" sz="1050" spc="15">
                <a:latin typeface="Courier New"/>
                <a:cs typeface="Courier New"/>
              </a:rPr>
              <a:t>? </a:t>
            </a:r>
            <a:r>
              <a:rPr dirty="0" sz="1050" spc="10">
                <a:latin typeface="Courier New"/>
                <a:cs typeface="Courier New"/>
              </a:rPr>
              <a:t>myScore </a:t>
            </a:r>
            <a:r>
              <a:rPr dirty="0" sz="1050" spc="15">
                <a:latin typeface="Courier New"/>
                <a:cs typeface="Courier New"/>
              </a:rPr>
              <a:t>:</a:t>
            </a:r>
            <a:r>
              <a:rPr dirty="0" sz="1050" spc="6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yourScore;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statement,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larger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myScore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yourScore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copied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5">
                <a:latin typeface="Courier New"/>
                <a:cs typeface="Courier New"/>
              </a:rPr>
              <a:t>ourBestScore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This 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ternary operator is equivalent to the following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-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44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  <a:spcBef>
                <a:spcPts val="75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ourBestScore;</a:t>
            </a:r>
            <a:endParaRPr sz="1050">
              <a:latin typeface="Courier New"/>
              <a:cs typeface="Courier New"/>
            </a:endParaRPr>
          </a:p>
          <a:p>
            <a:pPr marL="588010" marR="4157345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(myScore </a:t>
            </a:r>
            <a:r>
              <a:rPr dirty="0" sz="1050" spc="15">
                <a:latin typeface="Courier New"/>
                <a:cs typeface="Courier New"/>
              </a:rPr>
              <a:t>&gt; </a:t>
            </a:r>
            <a:r>
              <a:rPr dirty="0" sz="1050" spc="10">
                <a:latin typeface="Courier New"/>
                <a:cs typeface="Courier New"/>
              </a:rPr>
              <a:t>yourScore)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ourBestScore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1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myScore;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algn="ctr" marR="340423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ourBestScore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10">
                <a:latin typeface="Courier New"/>
                <a:cs typeface="Courier New"/>
              </a:rPr>
              <a:t> yourScore;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464184">
              <a:lnSpc>
                <a:spcPts val="1660"/>
              </a:lnSpc>
              <a:spcBef>
                <a:spcPts val="840"/>
              </a:spcBef>
            </a:pPr>
            <a:r>
              <a:rPr dirty="0" sz="1450" spc="-10">
                <a:latin typeface="Times New Roman"/>
                <a:cs typeface="Times New Roman"/>
              </a:rPr>
              <a:t>The ternary operator has low precedence. Usually it is evaluated only after all its  subexpressions have been evaluated. The only operators lower in precedence are</a:t>
            </a:r>
            <a:r>
              <a:rPr dirty="0" sz="1450" spc="1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14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47" y="94120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47" y="96864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47" y="93663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43" y="93663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08" y="94577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04" y="94577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47" y="2364311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47" y="239175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47" y="235973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43" y="235973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08" y="236888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04" y="236888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7" y="417184"/>
            <a:ext cx="6087745" cy="13741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assignment operators.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  <a:spcBef>
                <a:spcPts val="1275"/>
              </a:spcBef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9079" marR="5080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The ternary operator is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primary benefit to experienced programmers creating  complex expressions.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77137" y="5204234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77137" y="6850560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77137" y="7829209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4494" y="2449396"/>
            <a:ext cx="6667500" cy="736854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b="1">
                <a:latin typeface="Times New Roman"/>
                <a:cs typeface="Times New Roman"/>
              </a:rPr>
              <a:t>For</a:t>
            </a:r>
            <a:r>
              <a:rPr dirty="0" sz="1650" spc="-35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140970">
              <a:lnSpc>
                <a:spcPct val="99300"/>
              </a:lnSpc>
              <a:spcBef>
                <a:spcPts val="680"/>
              </a:spcBef>
            </a:pPr>
            <a:r>
              <a:rPr dirty="0" sz="1450" spc="-10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is used to repeat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until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condition is met. Although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loops  frequently are used for simple iteration in which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is repeated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certain number 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times,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5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for just about any kind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in Java has the following structure: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 i="1">
                <a:latin typeface="Courier New"/>
                <a:cs typeface="Courier New"/>
              </a:rPr>
              <a:t>initialization</a:t>
            </a:r>
            <a:r>
              <a:rPr dirty="0" sz="1050" spc="10">
                <a:latin typeface="Courier New"/>
                <a:cs typeface="Courier New"/>
              </a:rPr>
              <a:t>; </a:t>
            </a:r>
            <a:r>
              <a:rPr dirty="0" sz="1050" spc="10" i="1">
                <a:latin typeface="Courier New"/>
                <a:cs typeface="Courier New"/>
              </a:rPr>
              <a:t>test</a:t>
            </a:r>
            <a:r>
              <a:rPr dirty="0" sz="1050" spc="10">
                <a:latin typeface="Courier New"/>
                <a:cs typeface="Courier New"/>
              </a:rPr>
              <a:t>; </a:t>
            </a:r>
            <a:r>
              <a:rPr dirty="0" sz="1050" spc="10" i="1">
                <a:latin typeface="Courier New"/>
                <a:cs typeface="Courier New"/>
              </a:rPr>
              <a:t>increment</a:t>
            </a:r>
            <a:r>
              <a:rPr dirty="0" sz="1050" spc="10">
                <a:latin typeface="Courier New"/>
                <a:cs typeface="Courier New"/>
              </a:rPr>
              <a:t>)</a:t>
            </a:r>
            <a:r>
              <a:rPr dirty="0" sz="1050" spc="3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40"/>
              </a:lnSpc>
              <a:spcBef>
                <a:spcPts val="35"/>
              </a:spcBef>
            </a:pPr>
            <a:r>
              <a:rPr dirty="0" sz="1050" spc="10" i="1">
                <a:latin typeface="Courier New"/>
                <a:cs typeface="Courier New"/>
              </a:rPr>
              <a:t>statement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The start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has three parts:</a:t>
            </a:r>
            <a:endParaRPr sz="1450">
              <a:latin typeface="Times New Roman"/>
              <a:cs typeface="Times New Roman"/>
            </a:endParaRPr>
          </a:p>
          <a:p>
            <a:pPr marL="441959" marR="35560" indent="27305">
              <a:lnSpc>
                <a:spcPts val="1730"/>
              </a:lnSpc>
              <a:spcBef>
                <a:spcPts val="85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 i="1">
                <a:latin typeface="Courier New"/>
                <a:cs typeface="Courier New"/>
              </a:rPr>
              <a:t>initialization</a:t>
            </a:r>
            <a:r>
              <a:rPr dirty="0" sz="1450" spc="-340" i="1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an expression that initializes the start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loop. If you  have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 index, this expression might declare and initialize it, such as </a:t>
            </a:r>
            <a:r>
              <a:rPr dirty="0" sz="1450" spc="-10">
                <a:latin typeface="Courier New"/>
                <a:cs typeface="Courier New"/>
              </a:rPr>
              <a:t>int i</a:t>
            </a:r>
            <a:r>
              <a:rPr dirty="0" sz="1450" spc="13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=</a:t>
            </a:r>
            <a:endParaRPr sz="1450">
              <a:latin typeface="Courier New"/>
              <a:cs typeface="Courier New"/>
            </a:endParaRPr>
          </a:p>
          <a:p>
            <a:pPr marL="441959" marR="30480">
              <a:lnSpc>
                <a:spcPct val="99300"/>
              </a:lnSpc>
              <a:spcBef>
                <a:spcPts val="15"/>
              </a:spcBef>
            </a:pPr>
            <a:r>
              <a:rPr dirty="0" sz="1450" spc="-10">
                <a:latin typeface="Courier New"/>
                <a:cs typeface="Courier New"/>
              </a:rPr>
              <a:t>0</a:t>
            </a:r>
            <a:r>
              <a:rPr dirty="0" sz="1450" spc="-10">
                <a:latin typeface="Times New Roman"/>
                <a:cs typeface="Times New Roman"/>
              </a:rPr>
              <a:t>. </a:t>
            </a:r>
            <a:r>
              <a:rPr dirty="0" sz="1450" spc="-30">
                <a:latin typeface="Times New Roman"/>
                <a:cs typeface="Times New Roman"/>
              </a:rPr>
              <a:t>Variables </a:t>
            </a:r>
            <a:r>
              <a:rPr dirty="0" sz="1450" spc="-10">
                <a:latin typeface="Times New Roman"/>
                <a:cs typeface="Times New Roman"/>
              </a:rPr>
              <a:t>that you declare in this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are local to the loop itself.  They cease to exist after the loop is finished executing.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initialize more than 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variable in this section by separating each expression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comma. The  statement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=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0,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j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=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10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section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would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declare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 </a:t>
            </a:r>
            <a:r>
              <a:rPr dirty="0" sz="1450" spc="-10">
                <a:latin typeface="Courier New"/>
                <a:cs typeface="Courier New"/>
              </a:rPr>
              <a:t>j</a:t>
            </a:r>
            <a:r>
              <a:rPr dirty="0" sz="1450" spc="-10">
                <a:latin typeface="Times New Roman"/>
                <a:cs typeface="Times New Roman"/>
              </a:rPr>
              <a:t>, and both would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local to the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441959" marR="5080" indent="27305">
              <a:lnSpc>
                <a:spcPct val="102099"/>
              </a:lnSpc>
              <a:spcBef>
                <a:spcPts val="74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 i="1">
                <a:latin typeface="Courier New"/>
                <a:cs typeface="Courier New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the test that occurs before each pass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loop. The test must </a:t>
            </a:r>
            <a:r>
              <a:rPr dirty="0" sz="1450" spc="-5">
                <a:latin typeface="Times New Roman"/>
                <a:cs typeface="Times New Roman"/>
              </a:rPr>
              <a:t>be a  </a:t>
            </a:r>
            <a:r>
              <a:rPr dirty="0" sz="1450" spc="-10">
                <a:latin typeface="Times New Roman"/>
                <a:cs typeface="Times New Roman"/>
              </a:rPr>
              <a:t>Boolean expression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function that returns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boolean </a:t>
            </a:r>
            <a:r>
              <a:rPr dirty="0" sz="1450" spc="-10">
                <a:latin typeface="Times New Roman"/>
                <a:cs typeface="Times New Roman"/>
              </a:rPr>
              <a:t>value, such as </a:t>
            </a:r>
            <a:r>
              <a:rPr dirty="0" sz="1450" spc="-10">
                <a:latin typeface="Courier New"/>
                <a:cs typeface="Courier New"/>
              </a:rPr>
              <a:t>i &lt;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10</a:t>
            </a:r>
            <a:r>
              <a:rPr dirty="0" sz="1450" spc="-10">
                <a:latin typeface="Times New Roman"/>
                <a:cs typeface="Times New Roman"/>
              </a:rPr>
              <a:t>. If  the test is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loop executes. When the test 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loop stops  executing.</a:t>
            </a:r>
            <a:endParaRPr sz="1450">
              <a:latin typeface="Times New Roman"/>
              <a:cs typeface="Times New Roman"/>
            </a:endParaRPr>
          </a:p>
          <a:p>
            <a:pPr marL="441959" marR="5080" indent="27305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 i="1">
                <a:latin typeface="Courier New"/>
                <a:cs typeface="Courier New"/>
              </a:rPr>
              <a:t>increment </a:t>
            </a:r>
            <a:r>
              <a:rPr dirty="0" sz="1450" spc="-10">
                <a:latin typeface="Times New Roman"/>
                <a:cs typeface="Times New Roman"/>
              </a:rPr>
              <a:t>is any expression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method call. </a:t>
            </a:r>
            <a:r>
              <a:rPr dirty="0" sz="1450" spc="-20">
                <a:latin typeface="Times New Roman"/>
                <a:cs typeface="Times New Roman"/>
              </a:rPr>
              <a:t>Commonly, </a:t>
            </a:r>
            <a:r>
              <a:rPr dirty="0" sz="1450" spc="-10">
                <a:latin typeface="Times New Roman"/>
                <a:cs typeface="Times New Roman"/>
              </a:rPr>
              <a:t>the increment is  used to change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index to bring the state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closer to  returning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stopping the loop. The increment takes place after each pass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loop. Similar to the </a:t>
            </a:r>
            <a:r>
              <a:rPr dirty="0" sz="1450" spc="-15" i="1">
                <a:latin typeface="Courier New"/>
                <a:cs typeface="Courier New"/>
              </a:rPr>
              <a:t>initialization </a:t>
            </a:r>
            <a:r>
              <a:rPr dirty="0" sz="1450" spc="-10">
                <a:latin typeface="Times New Roman"/>
                <a:cs typeface="Times New Roman"/>
              </a:rPr>
              <a:t>section, you can </a:t>
            </a:r>
            <a:r>
              <a:rPr dirty="0" sz="1450" spc="-5">
                <a:latin typeface="Times New Roman"/>
                <a:cs typeface="Times New Roman"/>
              </a:rPr>
              <a:t>put </a:t>
            </a:r>
            <a:r>
              <a:rPr dirty="0" sz="1450" spc="-10">
                <a:latin typeface="Times New Roman"/>
                <a:cs typeface="Times New Roman"/>
              </a:rPr>
              <a:t>more than </a:t>
            </a:r>
            <a:r>
              <a:rPr dirty="0" sz="1450" spc="-5">
                <a:latin typeface="Times New Roman"/>
                <a:cs typeface="Times New Roman"/>
              </a:rPr>
              <a:t>one  </a:t>
            </a:r>
            <a:r>
              <a:rPr dirty="0" sz="1450" spc="-10">
                <a:latin typeface="Times New Roman"/>
                <a:cs typeface="Times New Roman"/>
              </a:rPr>
              <a:t>expression in this section by separating each expression with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comma.</a:t>
            </a:r>
            <a:endParaRPr sz="1450">
              <a:latin typeface="Times New Roman"/>
              <a:cs typeface="Times New Roman"/>
            </a:endParaRPr>
          </a:p>
          <a:p>
            <a:pPr marL="12700" marR="32384">
              <a:lnSpc>
                <a:spcPct val="100699"/>
              </a:lnSpc>
              <a:spcBef>
                <a:spcPts val="62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 i="1">
                <a:latin typeface="Courier New"/>
                <a:cs typeface="Courier New"/>
              </a:rPr>
              <a:t>statement</a:t>
            </a:r>
            <a:r>
              <a:rPr dirty="0" sz="1450" spc="-509" i="1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part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each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time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 iterates. As with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, you can include either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statement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block statement. The  previous example used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because that is more common. The following example is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slots</a:t>
            </a:r>
            <a:r>
              <a:rPr dirty="0" sz="1450" spc="-5">
                <a:latin typeface="Times New Roman"/>
                <a:cs typeface="Times New Roman"/>
              </a:rPr>
              <a:t> of a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“Mr.”: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15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16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4" y="408038"/>
            <a:ext cx="6667500" cy="964755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259079" marR="3355340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latin typeface="Courier New"/>
                <a:cs typeface="Courier New"/>
              </a:rPr>
              <a:t>String[] salutation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String[10];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i;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the loop index</a:t>
            </a:r>
            <a:r>
              <a:rPr dirty="0" sz="1050" spc="2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variable</a:t>
            </a:r>
            <a:endParaRPr sz="1050">
              <a:latin typeface="Courier New"/>
              <a:cs typeface="Courier New"/>
            </a:endParaRPr>
          </a:p>
          <a:p>
            <a:pPr marL="588010" marR="302641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5">
                <a:latin typeface="Courier New"/>
                <a:cs typeface="Courier New"/>
              </a:rPr>
              <a:t>(i = 0; i &lt; </a:t>
            </a:r>
            <a:r>
              <a:rPr dirty="0" sz="1050" spc="10">
                <a:latin typeface="Courier New"/>
                <a:cs typeface="Courier New"/>
              </a:rPr>
              <a:t>salutation.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salutation[i]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“Mr.”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9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62865" indent="-635">
              <a:lnSpc>
                <a:spcPct val="100699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In this example, the variable </a:t>
            </a:r>
            <a:r>
              <a:rPr dirty="0" sz="1450" spc="-10">
                <a:latin typeface="Courier New"/>
                <a:cs typeface="Courier New"/>
              </a:rPr>
              <a:t>i </a:t>
            </a:r>
            <a:r>
              <a:rPr dirty="0" sz="1450" spc="-10">
                <a:latin typeface="Times New Roman"/>
                <a:cs typeface="Times New Roman"/>
              </a:rPr>
              <a:t>serves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 index; it counts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times the  loop has been executed. Before each trip through the loop, the index value is compared  with </a:t>
            </a:r>
            <a:r>
              <a:rPr dirty="0" sz="1450" spc="-15">
                <a:latin typeface="Courier New"/>
                <a:cs typeface="Courier New"/>
              </a:rPr>
              <a:t>salutation.length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in the </a:t>
            </a:r>
            <a:r>
              <a:rPr dirty="0" sz="1450" spc="-15">
                <a:latin typeface="Courier New"/>
                <a:cs typeface="Courier New"/>
              </a:rPr>
              <a:t>salutation</a:t>
            </a:r>
            <a:r>
              <a:rPr dirty="0" sz="1450" spc="-360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When  the index is equal to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greater than </a:t>
            </a:r>
            <a:r>
              <a:rPr dirty="0" sz="1450" spc="-15">
                <a:latin typeface="Courier New"/>
                <a:cs typeface="Courier New"/>
              </a:rPr>
              <a:t>salutation.length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the loop is</a:t>
            </a:r>
            <a:r>
              <a:rPr dirty="0" sz="1450" spc="10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exited.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final element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is </a:t>
            </a:r>
            <a:r>
              <a:rPr dirty="0" sz="1450" spc="-10">
                <a:latin typeface="Courier New"/>
                <a:cs typeface="Courier New"/>
              </a:rPr>
              <a:t>i++</a:t>
            </a:r>
            <a:r>
              <a:rPr dirty="0" sz="1450" spc="-10">
                <a:latin typeface="Times New Roman"/>
                <a:cs typeface="Times New Roman"/>
              </a:rPr>
              <a:t>. This causes the loop index to increment by  1 each time the loop is executed.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10">
                <a:latin typeface="Times New Roman"/>
                <a:cs typeface="Times New Roman"/>
              </a:rPr>
              <a:t>this statement, the loop would never</a:t>
            </a:r>
            <a:r>
              <a:rPr dirty="0" sz="1450" spc="1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stop.</a:t>
            </a:r>
            <a:endParaRPr sz="1450">
              <a:latin typeface="Times New Roman"/>
              <a:cs typeface="Times New Roman"/>
            </a:endParaRPr>
          </a:p>
          <a:p>
            <a:pPr marL="12700" marR="205740" indent="-63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statement inside the loop sets an element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salutation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 equal to </a:t>
            </a:r>
            <a:r>
              <a:rPr dirty="0" sz="1450" spc="-25">
                <a:latin typeface="Times New Roman"/>
                <a:cs typeface="Times New Roman"/>
              </a:rPr>
              <a:t>“Mr.”  </a:t>
            </a:r>
            <a:r>
              <a:rPr dirty="0" sz="1450" spc="-10">
                <a:latin typeface="Times New Roman"/>
                <a:cs typeface="Times New Roman"/>
              </a:rPr>
              <a:t>The loop index is used to determine which element is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modified.</a:t>
            </a:r>
            <a:endParaRPr sz="1450">
              <a:latin typeface="Times New Roman"/>
              <a:cs typeface="Times New Roman"/>
            </a:endParaRPr>
          </a:p>
          <a:p>
            <a:pPr marL="12700" marR="8953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Any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an empty statement; in other words, you can include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semicolon with no expression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statement, and that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ignored. Note  that if you do use an empty statement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loop, you might have to initialize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increment any loop variables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loop indexes yourself elsewhere in the</a:t>
            </a:r>
            <a:r>
              <a:rPr dirty="0" sz="1450" spc="7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program.</a:t>
            </a:r>
            <a:endParaRPr sz="1450">
              <a:latin typeface="Times New Roman"/>
              <a:cs typeface="Times New Roman"/>
            </a:endParaRPr>
          </a:p>
          <a:p>
            <a:pPr marL="12700" marR="196215" indent="-635">
              <a:lnSpc>
                <a:spcPct val="100699"/>
              </a:lnSpc>
              <a:spcBef>
                <a:spcPts val="625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also can have an empty statement as the body </a:t>
            </a:r>
            <a:r>
              <a:rPr dirty="0" sz="1450" spc="-5">
                <a:latin typeface="Times New Roman"/>
                <a:cs typeface="Times New Roman"/>
              </a:rPr>
              <a:t>of your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if everything you  want to do is in the first line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loop. For example, the following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1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finds the  first prime number higher than </a:t>
            </a:r>
            <a:r>
              <a:rPr dirty="0" sz="1450" spc="-5">
                <a:latin typeface="Times New Roman"/>
                <a:cs typeface="Times New Roman"/>
              </a:rPr>
              <a:t>4,000. </a:t>
            </a:r>
            <a:r>
              <a:rPr dirty="0" sz="1450" spc="-10">
                <a:latin typeface="Times New Roman"/>
                <a:cs typeface="Times New Roman"/>
              </a:rPr>
              <a:t>(It assumes the existence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method called  </a:t>
            </a:r>
            <a:r>
              <a:rPr dirty="0" sz="1450" spc="-15">
                <a:latin typeface="Courier New"/>
                <a:cs typeface="Courier New"/>
              </a:rPr>
              <a:t>notPrime()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returns</a:t>
            </a:r>
            <a:r>
              <a:rPr dirty="0" sz="1450" spc="-5">
                <a:latin typeface="Times New Roman"/>
                <a:cs typeface="Times New Roman"/>
              </a:rPr>
              <a:t> 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Boolean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indicate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-5">
                <a:latin typeface="Times New Roman"/>
                <a:cs typeface="Times New Roman"/>
              </a:rPr>
              <a:t> not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prime.)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5">
                <a:latin typeface="Courier New"/>
                <a:cs typeface="Courier New"/>
              </a:rPr>
              <a:t>(i = </a:t>
            </a:r>
            <a:r>
              <a:rPr dirty="0" sz="1050" spc="10">
                <a:latin typeface="Courier New"/>
                <a:cs typeface="Courier New"/>
              </a:rPr>
              <a:t>4001; notPrime(i); </a:t>
            </a:r>
            <a:r>
              <a:rPr dirty="0" sz="1050" spc="15">
                <a:latin typeface="Courier New"/>
                <a:cs typeface="Courier New"/>
              </a:rPr>
              <a:t>i +=</a:t>
            </a:r>
            <a:r>
              <a:rPr dirty="0" sz="1050" spc="2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2);</a:t>
            </a:r>
            <a:endParaRPr sz="1050">
              <a:latin typeface="Courier New"/>
              <a:cs typeface="Courier New"/>
            </a:endParaRPr>
          </a:p>
          <a:p>
            <a:pPr marL="12700" marR="4445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semicolon at the end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indicates that the loop has no statements in  its </a:t>
            </a:r>
            <a:r>
              <a:rPr dirty="0" sz="1450" spc="-25">
                <a:latin typeface="Times New Roman"/>
                <a:cs typeface="Times New Roman"/>
              </a:rPr>
              <a:t>body.</a:t>
            </a:r>
            <a:endParaRPr sz="1450">
              <a:latin typeface="Times New Roman"/>
              <a:cs typeface="Times New Roman"/>
            </a:endParaRPr>
          </a:p>
          <a:p>
            <a:pPr marL="12700" marR="19113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 common mistake in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 is to accidentally </a:t>
            </a:r>
            <a:r>
              <a:rPr dirty="0" sz="1450" spc="-5">
                <a:latin typeface="Times New Roman"/>
                <a:cs typeface="Times New Roman"/>
              </a:rPr>
              <a:t>put a </a:t>
            </a:r>
            <a:r>
              <a:rPr dirty="0" sz="1450" spc="-10">
                <a:latin typeface="Times New Roman"/>
                <a:cs typeface="Times New Roman"/>
              </a:rPr>
              <a:t>semicolon at the end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line  that includes 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 = 1;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5">
                <a:latin typeface="Courier New"/>
                <a:cs typeface="Courier New"/>
              </a:rPr>
              <a:t>(i = 0; i &lt; </a:t>
            </a:r>
            <a:r>
              <a:rPr dirty="0" sz="1050" spc="10">
                <a:latin typeface="Courier New"/>
                <a:cs typeface="Courier New"/>
              </a:rPr>
              <a:t>10; i++);</a:t>
            </a:r>
            <a:endParaRPr sz="1050">
              <a:latin typeface="Courier New"/>
              <a:cs typeface="Courier New"/>
            </a:endParaRPr>
          </a:p>
          <a:p>
            <a:pPr marL="588645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x = x * i;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this line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is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not inside the</a:t>
            </a:r>
            <a:r>
              <a:rPr dirty="0" sz="1050" spc="35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loop!</a:t>
            </a:r>
            <a:endParaRPr sz="1050">
              <a:latin typeface="Courier New"/>
              <a:cs typeface="Courier New"/>
            </a:endParaRPr>
          </a:p>
          <a:p>
            <a:pPr marL="12700" marR="6921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In this example, the semicolon outside the parentheses in 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ends the loop  without executing </a:t>
            </a:r>
            <a:r>
              <a:rPr dirty="0" sz="1450" spc="-10">
                <a:latin typeface="Courier New"/>
                <a:cs typeface="Courier New"/>
              </a:rPr>
              <a:t>x = x * i </a:t>
            </a:r>
            <a:r>
              <a:rPr dirty="0" sz="1450" spc="-10">
                <a:latin typeface="Times New Roman"/>
                <a:cs typeface="Times New Roman"/>
              </a:rPr>
              <a:t>as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loop. The </a:t>
            </a:r>
            <a:r>
              <a:rPr dirty="0" sz="1450" spc="-10">
                <a:latin typeface="Courier New"/>
                <a:cs typeface="Courier New"/>
              </a:rPr>
              <a:t>x = x * i </a:t>
            </a:r>
            <a:r>
              <a:rPr dirty="0" sz="1450" spc="-10">
                <a:latin typeface="Times New Roman"/>
                <a:cs typeface="Times New Roman"/>
              </a:rPr>
              <a:t>line is executed  only once because it is outside the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loop. Be careful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to make this mistake in </a:t>
            </a:r>
            <a:r>
              <a:rPr dirty="0" sz="1450" spc="-5">
                <a:latin typeface="Times New Roman"/>
                <a:cs typeface="Times New Roman"/>
              </a:rPr>
              <a:t>your  </a:t>
            </a:r>
            <a:r>
              <a:rPr dirty="0" sz="1450" spc="-10">
                <a:latin typeface="Times New Roman"/>
                <a:cs typeface="Times New Roman"/>
              </a:rPr>
              <a:t>Java programs.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The next project you undertake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rewrite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HalfDollar application that uses</a:t>
            </a:r>
            <a:r>
              <a:rPr dirty="0" sz="1450" spc="1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endParaRPr sz="14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0">
                <a:latin typeface="Times New Roman"/>
                <a:cs typeface="Times New Roman"/>
              </a:rPr>
              <a:t>loops to remove redundant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code.</a:t>
            </a:r>
            <a:endParaRPr sz="1450">
              <a:latin typeface="Times New Roman"/>
              <a:cs typeface="Times New Roman"/>
            </a:endParaRPr>
          </a:p>
          <a:p>
            <a:pPr marL="12700" marR="177165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The original application works with an array that is only three elements long. The new  version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4.3</a:t>
            </a:r>
            <a:r>
              <a:rPr dirty="0" sz="1450" spc="-10">
                <a:latin typeface="Times New Roman"/>
                <a:cs typeface="Times New Roman"/>
              </a:rPr>
              <a:t>, called </a:t>
            </a:r>
            <a:r>
              <a:rPr dirty="0" sz="1450" spc="-15">
                <a:latin typeface="Times New Roman"/>
                <a:cs typeface="Times New Roman"/>
              </a:rPr>
              <a:t>HalfLooper, </a:t>
            </a:r>
            <a:r>
              <a:rPr dirty="0" sz="1450" spc="-10">
                <a:latin typeface="Times New Roman"/>
                <a:cs typeface="Times New Roman"/>
              </a:rPr>
              <a:t>is shorter and more flexible and returns  the same output. Create an empty Java file with that class name and the package name  </a:t>
            </a:r>
            <a:r>
              <a:rPr dirty="0" sz="1450" spc="-15">
                <a:latin typeface="Courier New"/>
                <a:cs typeface="Courier New"/>
              </a:rPr>
              <a:t>com.java21days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 NetBeans.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65" y="102895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65" y="105639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65" y="10243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61" y="10243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26" y="10335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22" y="10335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65" y="4358199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65" y="4385638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65" y="435362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61" y="435362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26" y="4362772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22" y="4362772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165" y="787951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165" y="7906953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165" y="7874941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161" y="7874941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93626" y="788408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093622" y="788408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165" y="9050237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165" y="907767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165" y="9045664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161" y="9045664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093626" y="905481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93622" y="905481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44505" y="417184"/>
            <a:ext cx="393700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5">
                <a:solidFill>
                  <a:srgbClr val="666666"/>
                </a:solidFill>
                <a:latin typeface="Times New Roman"/>
                <a:cs typeface="Times New Roman"/>
              </a:rPr>
              <a:t>LISTING </a:t>
            </a:r>
            <a:r>
              <a:rPr dirty="0" sz="1450" spc="-5">
                <a:solidFill>
                  <a:srgbClr val="666666"/>
                </a:solidFill>
                <a:latin typeface="Times New Roman"/>
                <a:cs typeface="Times New Roman"/>
              </a:rPr>
              <a:t>4.3 </a:t>
            </a:r>
            <a:r>
              <a:rPr dirty="0" sz="1450" spc="-10">
                <a:latin typeface="Times New Roman"/>
                <a:cs typeface="Times New Roman"/>
              </a:rPr>
              <a:t>The Full </a:t>
            </a:r>
            <a:r>
              <a:rPr dirty="0" sz="1450" spc="-35">
                <a:latin typeface="Times New Roman"/>
                <a:cs typeface="Times New Roman"/>
              </a:rPr>
              <a:t>Text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HalfLooper.java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73589" y="1112300"/>
            <a:ext cx="2164715" cy="501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1: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</a:t>
            </a:r>
            <a:r>
              <a:rPr dirty="0" sz="1050" spc="-1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com.java21days;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3: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HalfLooper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49481" y="1578760"/>
            <a:ext cx="5044440" cy="8121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</a:t>
            </a:r>
            <a:r>
              <a:rPr dirty="0" sz="1050" spc="4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341630" marR="508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denver </a:t>
            </a:r>
            <a:r>
              <a:rPr dirty="0" sz="1050" spc="15">
                <a:latin typeface="Courier New"/>
                <a:cs typeface="Courier New"/>
              </a:rPr>
              <a:t>= { </a:t>
            </a:r>
            <a:r>
              <a:rPr dirty="0" sz="1050" spc="10">
                <a:latin typeface="Courier New"/>
                <a:cs typeface="Courier New"/>
              </a:rPr>
              <a:t>1_700_000, 4_600_000, 2_100_000 </a:t>
            </a:r>
            <a:r>
              <a:rPr dirty="0" sz="1050" spc="15">
                <a:latin typeface="Courier New"/>
                <a:cs typeface="Courier New"/>
              </a:rPr>
              <a:t>};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philadelphia </a:t>
            </a:r>
            <a:r>
              <a:rPr dirty="0" sz="1050" spc="15">
                <a:latin typeface="Courier New"/>
                <a:cs typeface="Courier New"/>
              </a:rPr>
              <a:t>= { </a:t>
            </a:r>
            <a:r>
              <a:rPr dirty="0" sz="1050" spc="10">
                <a:latin typeface="Courier New"/>
                <a:cs typeface="Courier New"/>
              </a:rPr>
              <a:t>1_800_000, 5_000_000, 2_500_000 </a:t>
            </a:r>
            <a:r>
              <a:rPr dirty="0" sz="1050" spc="15">
                <a:latin typeface="Courier New"/>
                <a:cs typeface="Courier New"/>
              </a:rPr>
              <a:t>};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total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2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];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2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sum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0;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78566" y="2511679"/>
            <a:ext cx="4632960" cy="96774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1074420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 = 0; i &lt; </a:t>
            </a:r>
            <a:r>
              <a:rPr dirty="0" sz="1050" spc="10">
                <a:latin typeface="Courier New"/>
                <a:cs typeface="Courier New"/>
              </a:rPr>
              <a:t>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total[i]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denver[i] </a:t>
            </a:r>
            <a:r>
              <a:rPr dirty="0" sz="1050" spc="15">
                <a:latin typeface="Courier New"/>
                <a:cs typeface="Courier New"/>
              </a:rPr>
              <a:t>+</a:t>
            </a:r>
            <a:r>
              <a:rPr dirty="0" sz="1050" spc="3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philadelphia[i];</a:t>
            </a:r>
            <a:endParaRPr sz="1050">
              <a:latin typeface="Courier New"/>
              <a:cs typeface="Courier New"/>
            </a:endParaRPr>
          </a:p>
          <a:p>
            <a:pPr marL="670560" marR="508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.format((i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latin typeface="Courier New"/>
                <a:cs typeface="Courier New"/>
              </a:rPr>
              <a:t>2012)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production: %,d%n”</a:t>
            </a:r>
            <a:r>
              <a:rPr dirty="0" sz="1050" spc="10">
                <a:latin typeface="Courier New"/>
                <a:cs typeface="Courier New"/>
              </a:rPr>
              <a:t>,  total[i]);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75"/>
              </a:lnSpc>
            </a:pPr>
            <a:r>
              <a:rPr dirty="0" sz="1050" spc="10">
                <a:latin typeface="Courier New"/>
                <a:cs typeface="Courier New"/>
              </a:rPr>
              <a:t>sum </a:t>
            </a:r>
            <a:r>
              <a:rPr dirty="0" sz="1050" spc="15">
                <a:latin typeface="Courier New"/>
                <a:cs typeface="Courier New"/>
              </a:rPr>
              <a:t>+= </a:t>
            </a:r>
            <a:r>
              <a:rPr dirty="0" sz="1050" spc="10">
                <a:latin typeface="Courier New"/>
                <a:cs typeface="Courier New"/>
              </a:rPr>
              <a:t>total[i];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78569" y="3600085"/>
            <a:ext cx="3810000" cy="34607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5080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.format(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“Average production: %,d%n”</a:t>
            </a:r>
            <a:r>
              <a:rPr dirty="0" sz="1050" spc="10">
                <a:latin typeface="Courier New"/>
                <a:cs typeface="Courier New"/>
              </a:rPr>
              <a:t>,  (sum </a:t>
            </a:r>
            <a:r>
              <a:rPr dirty="0" sz="1050" spc="15">
                <a:latin typeface="Courier New"/>
                <a:cs typeface="Courier New"/>
              </a:rPr>
              <a:t>/ </a:t>
            </a:r>
            <a:r>
              <a:rPr dirty="0" sz="1050" spc="10">
                <a:latin typeface="Courier New"/>
                <a:cs typeface="Courier New"/>
              </a:rPr>
              <a:t>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49490" y="3911057"/>
            <a:ext cx="10795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1323" y="1578760"/>
            <a:ext cx="436880" cy="267843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74295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5: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7: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9: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20: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77144" y="5387152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77144" y="616459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77144" y="6695074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44502" y="4368377"/>
            <a:ext cx="6628765" cy="544957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50" spc="-10">
                <a:latin typeface="Times New Roman"/>
                <a:cs typeface="Times New Roman"/>
              </a:rPr>
              <a:t>The output is the same as for the HalfDollars application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Figure</a:t>
            </a:r>
            <a:r>
              <a:rPr dirty="0" u="sng" sz="1450" spc="6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4.1</a:t>
            </a:r>
            <a:r>
              <a:rPr dirty="0" sz="1450" spc="-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7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Instead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going through the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three arrays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by one, this example uses</a:t>
            </a:r>
            <a:r>
              <a:rPr dirty="0" sz="1450" spc="13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700"/>
              </a:lnSpc>
            </a:pP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 The following things take place in the loop, which is contained in lines </a:t>
            </a:r>
            <a:r>
              <a:rPr dirty="0" sz="1450" spc="-5">
                <a:latin typeface="Times New Roman"/>
                <a:cs typeface="Times New Roman"/>
              </a:rPr>
              <a:t>10–15:</a:t>
            </a:r>
            <a:endParaRPr sz="1450">
              <a:latin typeface="Times New Roman"/>
              <a:cs typeface="Times New Roman"/>
            </a:endParaRPr>
          </a:p>
          <a:p>
            <a:pPr marL="441959" marR="7620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</a:t>
            </a:r>
            <a:r>
              <a:rPr dirty="0" sz="1450" spc="-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10</a:t>
            </a:r>
            <a:r>
              <a:rPr dirty="0" sz="1450" spc="-10">
                <a:latin typeface="Times New Roman"/>
                <a:cs typeface="Times New Roman"/>
              </a:rPr>
              <a:t>—The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created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called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index.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index  increments by 1 for each pass through the loop and stops when </a:t>
            </a:r>
            <a:r>
              <a:rPr dirty="0" sz="1450" spc="-10">
                <a:latin typeface="Courier New"/>
                <a:cs typeface="Courier New"/>
              </a:rPr>
              <a:t>i </a:t>
            </a:r>
            <a:r>
              <a:rPr dirty="0" sz="1450" spc="-10">
                <a:latin typeface="Times New Roman"/>
                <a:cs typeface="Times New Roman"/>
              </a:rPr>
              <a:t>is equal to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greater than </a:t>
            </a:r>
            <a:r>
              <a:rPr dirty="0" sz="1450" spc="-15">
                <a:latin typeface="Courier New"/>
                <a:cs typeface="Courier New"/>
              </a:rPr>
              <a:t>denver.length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the total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in the </a:t>
            </a:r>
            <a:r>
              <a:rPr dirty="0" sz="1450" spc="-15">
                <a:latin typeface="Courier New"/>
                <a:cs typeface="Courier New"/>
              </a:rPr>
              <a:t>denver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441959" marR="109855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Lines </a:t>
            </a:r>
            <a:r>
              <a:rPr dirty="0" sz="1450" spc="-20" b="1">
                <a:latin typeface="Times New Roman"/>
                <a:cs typeface="Times New Roman"/>
              </a:rPr>
              <a:t>11–12</a:t>
            </a:r>
            <a:r>
              <a:rPr dirty="0" sz="1450" spc="-20">
                <a:latin typeface="Times New Roman"/>
                <a:cs typeface="Times New Roman"/>
              </a:rPr>
              <a:t>—The </a:t>
            </a:r>
            <a:r>
              <a:rPr dirty="0" sz="1450" spc="-10">
                <a:latin typeface="Times New Roman"/>
                <a:cs typeface="Times New Roman"/>
              </a:rPr>
              <a:t>value </a:t>
            </a:r>
            <a:r>
              <a:rPr dirty="0" sz="1450" spc="-5">
                <a:latin typeface="Times New Roman"/>
                <a:cs typeface="Times New Roman"/>
              </a:rPr>
              <a:t>of one 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elements is set using the loop index  and then is displayed with some text identifying the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year.</a:t>
            </a:r>
            <a:endParaRPr sz="1450">
              <a:latin typeface="Times New Roman"/>
              <a:cs typeface="Times New Roman"/>
            </a:endParaRPr>
          </a:p>
          <a:p>
            <a:pPr marL="441959" marR="294640" indent="27305">
              <a:lnSpc>
                <a:spcPct val="103499"/>
              </a:lnSpc>
              <a:spcBef>
                <a:spcPts val="575"/>
              </a:spcBef>
            </a:pPr>
            <a:r>
              <a:rPr dirty="0" sz="1450" spc="-10" b="1">
                <a:latin typeface="Times New Roman"/>
                <a:cs typeface="Times New Roman"/>
              </a:rPr>
              <a:t>Line</a:t>
            </a:r>
            <a:r>
              <a:rPr dirty="0" sz="1450" spc="-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14</a:t>
            </a:r>
            <a:r>
              <a:rPr dirty="0" sz="1450" spc="-10">
                <a:latin typeface="Times New Roman"/>
                <a:cs typeface="Times New Roman"/>
              </a:rPr>
              <a:t>—The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added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sum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which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 used to calculate the average yearly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production.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more general-purpose loop to iterate over an array enables you to use the program  with arrays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sizes and still have it assign correct values to the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 total array and display those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9079" marR="25654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Java also includes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that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to iterate through all the elements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data structures, such as array lists, linked lists, hash maps, and other</a:t>
            </a:r>
            <a:r>
              <a:rPr dirty="0" sz="1450" spc="1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collections.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spc="-5" b="1">
                <a:latin typeface="Times New Roman"/>
                <a:cs typeface="Times New Roman"/>
              </a:rPr>
              <a:t>While </a:t>
            </a:r>
            <a:r>
              <a:rPr dirty="0" sz="1650" b="1">
                <a:latin typeface="Times New Roman"/>
                <a:cs typeface="Times New Roman"/>
              </a:rPr>
              <a:t>and Do Loops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The remaining types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loops are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10">
                <a:latin typeface="Times New Roman"/>
                <a:cs typeface="Times New Roman"/>
              </a:rPr>
              <a:t>, which also enable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Java code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4524" y="9821170"/>
            <a:ext cx="427799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75"/>
              </a:lnSpc>
            </a:pPr>
            <a:r>
              <a:rPr dirty="0" sz="1450" spc="-10">
                <a:latin typeface="Times New Roman"/>
                <a:cs typeface="Times New Roman"/>
              </a:rPr>
              <a:t>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executed repeatedly until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specific condition is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17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E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2018-11-14T18:28:52Z</dcterms:created>
  <dcterms:modified xsi:type="dcterms:W3CDTF">2018-11-14T18:28:52Z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2018-11-14T00:00:00Z</vt:filetime>
  </property>
</Properties>
</file>