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#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#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#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#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#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000241" y="10222075"/>
            <a:ext cx="658495" cy="139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#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7142" y="4015221"/>
            <a:ext cx="91411" cy="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77142" y="4317037"/>
            <a:ext cx="91411" cy="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66728" y="258039"/>
            <a:ext cx="6732905" cy="760666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05410" marR="234950">
              <a:lnSpc>
                <a:spcPct val="103499"/>
              </a:lnSpc>
              <a:spcBef>
                <a:spcPts val="30"/>
              </a:spcBef>
            </a:pP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DayCounter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application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uses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a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switch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to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count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days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a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month.  This statement is part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5">
                <a:latin typeface="Courier New"/>
                <a:cs typeface="Courier New"/>
              </a:rPr>
              <a:t>countDays()</a:t>
            </a:r>
            <a:r>
              <a:rPr dirty="0" sz="1450" spc="-4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method in lines 15–42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u="sng" sz="1450" spc="-1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</a:rPr>
              <a:t>Listing 4.2</a:t>
            </a:r>
            <a:r>
              <a:rPr dirty="0" sz="1450" spc="-10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  <a:p>
            <a:pPr algn="just" marL="90170" marR="86995">
              <a:lnSpc>
                <a:spcPct val="103499"/>
              </a:lnSpc>
              <a:spcBef>
                <a:spcPts val="100"/>
              </a:spcBef>
            </a:pP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countDays()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method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has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two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int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5">
                <a:latin typeface="Times New Roman"/>
                <a:cs typeface="Times New Roman"/>
              </a:rPr>
              <a:t>arguments: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month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year</a:t>
            </a:r>
            <a:r>
              <a:rPr dirty="0" sz="1450" spc="-10">
                <a:latin typeface="Times New Roman"/>
                <a:cs typeface="Times New Roman"/>
              </a:rPr>
              <a:t>.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number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of  </a:t>
            </a:r>
            <a:r>
              <a:rPr dirty="0" sz="1450" spc="-10">
                <a:latin typeface="Times New Roman"/>
                <a:cs typeface="Times New Roman"/>
              </a:rPr>
              <a:t>days is stored in the </a:t>
            </a:r>
            <a:r>
              <a:rPr dirty="0" sz="1450" spc="-15">
                <a:latin typeface="Courier New"/>
                <a:cs typeface="Courier New"/>
              </a:rPr>
              <a:t>count</a:t>
            </a:r>
            <a:r>
              <a:rPr dirty="0" sz="1450" spc="-32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variable, which is given an initial value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–1 that is replaced  by the correct count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25">
                <a:latin typeface="Times New Roman"/>
                <a:cs typeface="Times New Roman"/>
              </a:rPr>
              <a:t>later.</a:t>
            </a:r>
            <a:endParaRPr sz="1450">
              <a:latin typeface="Times New Roman"/>
              <a:cs typeface="Times New Roman"/>
            </a:endParaRPr>
          </a:p>
          <a:p>
            <a:pPr marL="90170" marR="262255">
              <a:lnSpc>
                <a:spcPct val="109700"/>
              </a:lnSpc>
              <a:spcBef>
                <a:spcPts val="345"/>
              </a:spcBef>
            </a:pP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5">
                <a:latin typeface="Courier New"/>
                <a:cs typeface="Courier New"/>
              </a:rPr>
              <a:t>switch </a:t>
            </a:r>
            <a:r>
              <a:rPr dirty="0" sz="1450" spc="-10">
                <a:latin typeface="Times New Roman"/>
                <a:cs typeface="Times New Roman"/>
              </a:rPr>
              <a:t>statement that begins on line 17 uses </a:t>
            </a:r>
            <a:r>
              <a:rPr dirty="0" sz="1450" spc="-15">
                <a:latin typeface="Courier New"/>
                <a:cs typeface="Courier New"/>
              </a:rPr>
              <a:t>month </a:t>
            </a:r>
            <a:r>
              <a:rPr dirty="0" sz="1450" spc="-10">
                <a:latin typeface="Times New Roman"/>
                <a:cs typeface="Times New Roman"/>
              </a:rPr>
              <a:t>as its conditional value.  The number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days in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month is easy to determine for </a:t>
            </a:r>
            <a:r>
              <a:rPr dirty="0" sz="1450" spc="-35">
                <a:latin typeface="Times New Roman"/>
                <a:cs typeface="Times New Roman"/>
              </a:rPr>
              <a:t>11 </a:t>
            </a:r>
            <a:r>
              <a:rPr dirty="0" sz="1450" spc="-10">
                <a:latin typeface="Times New Roman"/>
                <a:cs typeface="Times New Roman"/>
              </a:rPr>
              <a:t>months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25">
                <a:latin typeface="Times New Roman"/>
                <a:cs typeface="Times New Roman"/>
              </a:rPr>
              <a:t>year.</a:t>
            </a:r>
            <a:r>
              <a:rPr dirty="0" sz="1450" spc="155">
                <a:latin typeface="Times New Roman"/>
                <a:cs typeface="Times New Roman"/>
              </a:rPr>
              <a:t> </a:t>
            </a:r>
            <a:r>
              <a:rPr dirty="0" sz="1450" spc="-20">
                <a:latin typeface="Times New Roman"/>
                <a:cs typeface="Times New Roman"/>
              </a:rPr>
              <a:t>January,</a:t>
            </a:r>
            <a:endParaRPr sz="1450">
              <a:latin typeface="Times New Roman"/>
              <a:cs typeface="Times New Roman"/>
            </a:endParaRPr>
          </a:p>
          <a:p>
            <a:pPr marL="90170" marR="99060">
              <a:lnSpc>
                <a:spcPts val="1660"/>
              </a:lnSpc>
              <a:spcBef>
                <a:spcPts val="40"/>
              </a:spcBef>
            </a:pPr>
            <a:r>
              <a:rPr dirty="0" sz="1450" spc="-10">
                <a:latin typeface="Times New Roman"/>
                <a:cs typeface="Times New Roman"/>
              </a:rPr>
              <a:t>March, </a:t>
            </a:r>
            <a:r>
              <a:rPr dirty="0" sz="1450" spc="-35">
                <a:latin typeface="Times New Roman"/>
                <a:cs typeface="Times New Roman"/>
              </a:rPr>
              <a:t>May, </a:t>
            </a:r>
            <a:r>
              <a:rPr dirty="0" sz="1450" spc="-25">
                <a:latin typeface="Times New Roman"/>
                <a:cs typeface="Times New Roman"/>
              </a:rPr>
              <a:t>July, </a:t>
            </a:r>
            <a:r>
              <a:rPr dirty="0" sz="1450" spc="-10">
                <a:latin typeface="Times New Roman"/>
                <a:cs typeface="Times New Roman"/>
              </a:rPr>
              <a:t>August, </a:t>
            </a:r>
            <a:r>
              <a:rPr dirty="0" sz="1450" spc="-15">
                <a:latin typeface="Times New Roman"/>
                <a:cs typeface="Times New Roman"/>
              </a:rPr>
              <a:t>October, </a:t>
            </a:r>
            <a:r>
              <a:rPr dirty="0" sz="1450" spc="-10">
                <a:latin typeface="Times New Roman"/>
                <a:cs typeface="Times New Roman"/>
              </a:rPr>
              <a:t>and December have 31 days. April, June, </a:t>
            </a:r>
            <a:r>
              <a:rPr dirty="0" sz="1450" spc="-15">
                <a:latin typeface="Times New Roman"/>
                <a:cs typeface="Times New Roman"/>
              </a:rPr>
              <a:t>September,  </a:t>
            </a:r>
            <a:r>
              <a:rPr dirty="0" sz="1450" spc="-10">
                <a:latin typeface="Times New Roman"/>
                <a:cs typeface="Times New Roman"/>
              </a:rPr>
              <a:t>and November have 30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days.</a:t>
            </a:r>
            <a:endParaRPr sz="1450">
              <a:latin typeface="Times New Roman"/>
              <a:cs typeface="Times New Roman"/>
            </a:endParaRPr>
          </a:p>
          <a:p>
            <a:pPr marL="90170" marR="358775">
              <a:lnSpc>
                <a:spcPct val="98000"/>
              </a:lnSpc>
              <a:spcBef>
                <a:spcPts val="254"/>
              </a:spcBef>
            </a:pPr>
            <a:r>
              <a:rPr dirty="0" sz="1450" spc="-10">
                <a:latin typeface="Times New Roman"/>
                <a:cs typeface="Times New Roman"/>
              </a:rPr>
              <a:t>The count for these </a:t>
            </a:r>
            <a:r>
              <a:rPr dirty="0" sz="1450" spc="-35">
                <a:latin typeface="Times New Roman"/>
                <a:cs typeface="Times New Roman"/>
              </a:rPr>
              <a:t>11 </a:t>
            </a:r>
            <a:r>
              <a:rPr dirty="0" sz="1450" spc="-10">
                <a:latin typeface="Times New Roman"/>
                <a:cs typeface="Times New Roman"/>
              </a:rPr>
              <a:t>months is handled in lines 18–32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u="sng" sz="1450" spc="-1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</a:rPr>
              <a:t>Listing </a:t>
            </a:r>
            <a:r>
              <a:rPr dirty="0" u="sng" sz="1450" spc="-5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</a:rPr>
              <a:t>4.2</a:t>
            </a:r>
            <a:r>
              <a:rPr dirty="0" sz="1450" spc="-5">
                <a:latin typeface="Times New Roman"/>
                <a:cs typeface="Times New Roman"/>
              </a:rPr>
              <a:t>. </a:t>
            </a:r>
            <a:r>
              <a:rPr dirty="0" sz="1450" spc="-10">
                <a:latin typeface="Times New Roman"/>
                <a:cs typeface="Times New Roman"/>
              </a:rPr>
              <a:t>Months are  numbered from 1 (January) to 12 (December), as you would expect. When </a:t>
            </a:r>
            <a:r>
              <a:rPr dirty="0" sz="1450" spc="-5">
                <a:latin typeface="Times New Roman"/>
                <a:cs typeface="Times New Roman"/>
              </a:rPr>
              <a:t>one of </a:t>
            </a:r>
            <a:r>
              <a:rPr dirty="0" sz="1450" spc="-10">
                <a:latin typeface="Times New Roman"/>
                <a:cs typeface="Times New Roman"/>
              </a:rPr>
              <a:t>the  </a:t>
            </a:r>
            <a:r>
              <a:rPr dirty="0" sz="1450" spc="-10">
                <a:latin typeface="Courier New"/>
                <a:cs typeface="Courier New"/>
              </a:rPr>
              <a:t>case</a:t>
            </a:r>
            <a:r>
              <a:rPr dirty="0" sz="1450" spc="-4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statements has the same value as </a:t>
            </a:r>
            <a:r>
              <a:rPr dirty="0" sz="1450" spc="-10">
                <a:latin typeface="Courier New"/>
                <a:cs typeface="Courier New"/>
              </a:rPr>
              <a:t>month</a:t>
            </a:r>
            <a:r>
              <a:rPr dirty="0" sz="1450" spc="-10">
                <a:latin typeface="Times New Roman"/>
                <a:cs typeface="Times New Roman"/>
              </a:rPr>
              <a:t>, every statement after that is executed  until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break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end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switch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reached.</a:t>
            </a:r>
            <a:endParaRPr sz="1450">
              <a:latin typeface="Times New Roman"/>
              <a:cs typeface="Times New Roman"/>
            </a:endParaRPr>
          </a:p>
          <a:p>
            <a:pPr marL="90170" marR="203200">
              <a:lnSpc>
                <a:spcPts val="1660"/>
              </a:lnSpc>
              <a:spcBef>
                <a:spcPts val="290"/>
              </a:spcBef>
            </a:pPr>
            <a:r>
              <a:rPr dirty="0" sz="1450" spc="-10">
                <a:latin typeface="Times New Roman"/>
                <a:cs typeface="Times New Roman"/>
              </a:rPr>
              <a:t>February is more complex and is handled in lines </a:t>
            </a:r>
            <a:r>
              <a:rPr dirty="0" sz="1450" spc="-5">
                <a:latin typeface="Times New Roman"/>
                <a:cs typeface="Times New Roman"/>
              </a:rPr>
              <a:t>33–39. </a:t>
            </a:r>
            <a:r>
              <a:rPr dirty="0" sz="1450" spc="-10">
                <a:latin typeface="Times New Roman"/>
                <a:cs typeface="Times New Roman"/>
              </a:rPr>
              <a:t>Every leap year has 29 days in  </a:t>
            </a:r>
            <a:r>
              <a:rPr dirty="0" sz="1450" spc="-20">
                <a:latin typeface="Times New Roman"/>
                <a:cs typeface="Times New Roman"/>
              </a:rPr>
              <a:t>February, </a:t>
            </a:r>
            <a:r>
              <a:rPr dirty="0" sz="1450" spc="-10">
                <a:latin typeface="Times New Roman"/>
                <a:cs typeface="Times New Roman"/>
              </a:rPr>
              <a:t>whereas other years have </a:t>
            </a:r>
            <a:r>
              <a:rPr dirty="0" sz="1450" spc="-5">
                <a:latin typeface="Times New Roman"/>
                <a:cs typeface="Times New Roman"/>
              </a:rPr>
              <a:t>28. </a:t>
            </a:r>
            <a:r>
              <a:rPr dirty="0" sz="1450" spc="-10">
                <a:latin typeface="Times New Roman"/>
                <a:cs typeface="Times New Roman"/>
              </a:rPr>
              <a:t>A leap year must meet either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following  conditions:</a:t>
            </a:r>
            <a:endParaRPr sz="1450">
              <a:latin typeface="Times New Roman"/>
              <a:cs typeface="Times New Roman"/>
            </a:endParaRPr>
          </a:p>
          <a:p>
            <a:pPr marL="547370">
              <a:lnSpc>
                <a:spcPts val="1595"/>
              </a:lnSpc>
            </a:pPr>
            <a:r>
              <a:rPr dirty="0" sz="1450" spc="-10">
                <a:latin typeface="Times New Roman"/>
                <a:cs typeface="Times New Roman"/>
              </a:rPr>
              <a:t>The year must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evenly divisible by 4 and </a:t>
            </a:r>
            <a:r>
              <a:rPr dirty="0" sz="1450" spc="-5">
                <a:latin typeface="Times New Roman"/>
                <a:cs typeface="Times New Roman"/>
              </a:rPr>
              <a:t>not </a:t>
            </a:r>
            <a:r>
              <a:rPr dirty="0" sz="1450" spc="-10">
                <a:latin typeface="Times New Roman"/>
                <a:cs typeface="Times New Roman"/>
              </a:rPr>
              <a:t>evenly divisible by</a:t>
            </a:r>
            <a:r>
              <a:rPr dirty="0" sz="1450" spc="65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100.</a:t>
            </a:r>
            <a:endParaRPr sz="1450">
              <a:latin typeface="Times New Roman"/>
              <a:cs typeface="Times New Roman"/>
            </a:endParaRPr>
          </a:p>
          <a:p>
            <a:pPr marL="547370">
              <a:lnSpc>
                <a:spcPct val="100000"/>
              </a:lnSpc>
              <a:spcBef>
                <a:spcPts val="640"/>
              </a:spcBef>
            </a:pPr>
            <a:r>
              <a:rPr dirty="0" sz="1450" spc="-10">
                <a:latin typeface="Times New Roman"/>
                <a:cs typeface="Times New Roman"/>
              </a:rPr>
              <a:t>The year must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evenly divisible by</a:t>
            </a:r>
            <a:r>
              <a:rPr dirty="0" sz="1450" spc="15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400.</a:t>
            </a:r>
            <a:endParaRPr sz="1450">
              <a:latin typeface="Times New Roman"/>
              <a:cs typeface="Times New Roman"/>
            </a:endParaRPr>
          </a:p>
          <a:p>
            <a:pPr marL="90170" marR="5080" indent="-78105">
              <a:lnSpc>
                <a:spcPct val="98600"/>
              </a:lnSpc>
              <a:spcBef>
                <a:spcPts val="685"/>
              </a:spcBef>
            </a:pPr>
            <a:r>
              <a:rPr dirty="0" baseline="1915" sz="2175" spc="-15">
                <a:latin typeface="Times New Roman"/>
                <a:cs typeface="Times New Roman"/>
              </a:rPr>
              <a:t>As you learned on </a:t>
            </a:r>
            <a:r>
              <a:rPr dirty="0" sz="1450" spc="10">
                <a:latin typeface="Times New Roman"/>
                <a:cs typeface="Times New Roman"/>
              </a:rPr>
              <a:t>thelecture</a:t>
            </a:r>
            <a:r>
              <a:rPr dirty="0" baseline="1915" sz="2175" spc="15">
                <a:latin typeface="Times New Roman"/>
                <a:cs typeface="Times New Roman"/>
              </a:rPr>
              <a:t>“</a:t>
            </a:r>
            <a:r>
              <a:rPr dirty="0" u="sng" baseline="1915" sz="2175" spc="15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</a:rPr>
              <a:t>The </a:t>
            </a:r>
            <a:r>
              <a:rPr dirty="0" u="sng" baseline="1915" sz="2175" spc="-22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</a:rPr>
              <a:t>ABCs </a:t>
            </a:r>
            <a:r>
              <a:rPr dirty="0" u="sng" baseline="1915" sz="2175" spc="-7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</a:rPr>
              <a:t>of </a:t>
            </a:r>
            <a:r>
              <a:rPr dirty="0" u="sng" baseline="1915" sz="2175" spc="-15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</a:rPr>
              <a:t>Programming</a:t>
            </a:r>
            <a:r>
              <a:rPr dirty="0" baseline="1915" sz="2175" spc="-15">
                <a:latin typeface="Times New Roman"/>
                <a:cs typeface="Times New Roman"/>
              </a:rPr>
              <a:t>,” the modulus operator % returns  </a:t>
            </a:r>
            <a:r>
              <a:rPr dirty="0" sz="1450" spc="-10">
                <a:latin typeface="Times New Roman"/>
                <a:cs typeface="Times New Roman"/>
              </a:rPr>
              <a:t>the remainder </a:t>
            </a:r>
            <a:r>
              <a:rPr dirty="0" sz="1450" spc="-5">
                <a:latin typeface="Times New Roman"/>
                <a:cs typeface="Times New Roman"/>
              </a:rPr>
              <a:t>of a </a:t>
            </a:r>
            <a:r>
              <a:rPr dirty="0" sz="1450" spc="-10">
                <a:latin typeface="Times New Roman"/>
                <a:cs typeface="Times New Roman"/>
              </a:rPr>
              <a:t>division operation. This is used with several </a:t>
            </a:r>
            <a:r>
              <a:rPr dirty="0" sz="1450" spc="-15">
                <a:latin typeface="Courier New"/>
                <a:cs typeface="Courier New"/>
              </a:rPr>
              <a:t>if</a:t>
            </a:r>
            <a:r>
              <a:rPr dirty="0" sz="1450" spc="-15">
                <a:latin typeface="Times New Roman"/>
                <a:cs typeface="Times New Roman"/>
              </a:rPr>
              <a:t>-</a:t>
            </a:r>
            <a:r>
              <a:rPr dirty="0" sz="1450" spc="-15">
                <a:latin typeface="Courier New"/>
                <a:cs typeface="Courier New"/>
              </a:rPr>
              <a:t>else </a:t>
            </a:r>
            <a:r>
              <a:rPr dirty="0" sz="1450" spc="-10">
                <a:latin typeface="Times New Roman"/>
                <a:cs typeface="Times New Roman"/>
              </a:rPr>
              <a:t>statements to  determine how many days there are in </a:t>
            </a:r>
            <a:r>
              <a:rPr dirty="0" sz="1450" spc="-20">
                <a:latin typeface="Times New Roman"/>
                <a:cs typeface="Times New Roman"/>
              </a:rPr>
              <a:t>February, </a:t>
            </a:r>
            <a:r>
              <a:rPr dirty="0" sz="1450" spc="-10">
                <a:latin typeface="Times New Roman"/>
                <a:cs typeface="Times New Roman"/>
              </a:rPr>
              <a:t>depending on what year it</a:t>
            </a:r>
            <a:r>
              <a:rPr dirty="0" sz="1450" spc="9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is.</a:t>
            </a:r>
            <a:endParaRPr sz="1450">
              <a:latin typeface="Times New Roman"/>
              <a:cs typeface="Times New Roman"/>
            </a:endParaRPr>
          </a:p>
          <a:p>
            <a:pPr marL="90170" marR="656590">
              <a:lnSpc>
                <a:spcPct val="103499"/>
              </a:lnSpc>
              <a:spcBef>
                <a:spcPts val="575"/>
              </a:spcBef>
            </a:pP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if</a:t>
            </a:r>
            <a:r>
              <a:rPr dirty="0" sz="1450" spc="-15">
                <a:latin typeface="Times New Roman"/>
                <a:cs typeface="Times New Roman"/>
              </a:rPr>
              <a:t>-</a:t>
            </a:r>
            <a:r>
              <a:rPr dirty="0" sz="1450" spc="-15">
                <a:latin typeface="Courier New"/>
                <a:cs typeface="Courier New"/>
              </a:rPr>
              <a:t>else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lines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34–37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sets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count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to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29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when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year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evenly  divisible by 4 and sets it to 28</a:t>
            </a:r>
            <a:r>
              <a:rPr dirty="0" sz="1450" spc="3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otherwise.</a:t>
            </a:r>
            <a:endParaRPr sz="1450">
              <a:latin typeface="Times New Roman"/>
              <a:cs typeface="Times New Roman"/>
            </a:endParaRPr>
          </a:p>
          <a:p>
            <a:pPr marL="90170" marR="227329">
              <a:lnSpc>
                <a:spcPct val="103499"/>
              </a:lnSpc>
              <a:spcBef>
                <a:spcPts val="575"/>
              </a:spcBef>
            </a:pP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0">
                <a:latin typeface="Courier New"/>
                <a:cs typeface="Courier New"/>
              </a:rPr>
              <a:t>if </a:t>
            </a:r>
            <a:r>
              <a:rPr dirty="0" sz="1450" spc="-10">
                <a:latin typeface="Times New Roman"/>
                <a:cs typeface="Times New Roman"/>
              </a:rPr>
              <a:t>statement in lines 38–39 uses the </a:t>
            </a:r>
            <a:r>
              <a:rPr dirty="0" sz="1450" spc="-10">
                <a:latin typeface="Courier New"/>
                <a:cs typeface="Courier New"/>
              </a:rPr>
              <a:t>&amp; </a:t>
            </a:r>
            <a:r>
              <a:rPr dirty="0" sz="1450" spc="-10">
                <a:latin typeface="Times New Roman"/>
                <a:cs typeface="Times New Roman"/>
              </a:rPr>
              <a:t>operator to combine two conditional  expressions: </a:t>
            </a:r>
            <a:r>
              <a:rPr dirty="0" sz="1450" spc="-10">
                <a:latin typeface="Courier New"/>
                <a:cs typeface="Courier New"/>
              </a:rPr>
              <a:t>year % 100 == 0 </a:t>
            </a:r>
            <a:r>
              <a:rPr dirty="0" sz="1450" spc="-10">
                <a:latin typeface="Times New Roman"/>
                <a:cs typeface="Times New Roman"/>
              </a:rPr>
              <a:t>and </a:t>
            </a:r>
            <a:r>
              <a:rPr dirty="0" sz="1450" spc="-10">
                <a:latin typeface="Courier New"/>
                <a:cs typeface="Courier New"/>
              </a:rPr>
              <a:t>year % 400 !=</a:t>
            </a:r>
            <a:r>
              <a:rPr dirty="0" sz="1450" spc="-445">
                <a:latin typeface="Courier New"/>
                <a:cs typeface="Courier New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0</a:t>
            </a:r>
            <a:r>
              <a:rPr dirty="0" sz="1450" spc="-10">
                <a:latin typeface="Times New Roman"/>
                <a:cs typeface="Times New Roman"/>
              </a:rPr>
              <a:t>. If both these conditions  are true, </a:t>
            </a:r>
            <a:r>
              <a:rPr dirty="0" sz="1450" spc="-15">
                <a:latin typeface="Courier New"/>
                <a:cs typeface="Courier New"/>
              </a:rPr>
              <a:t>count</a:t>
            </a:r>
            <a:r>
              <a:rPr dirty="0" sz="1450" spc="-49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 set to </a:t>
            </a:r>
            <a:r>
              <a:rPr dirty="0" sz="1450" spc="-5">
                <a:latin typeface="Times New Roman"/>
                <a:cs typeface="Times New Roman"/>
              </a:rPr>
              <a:t>28.</a:t>
            </a:r>
            <a:endParaRPr sz="1450">
              <a:latin typeface="Times New Roman"/>
              <a:cs typeface="Times New Roman"/>
            </a:endParaRPr>
          </a:p>
          <a:p>
            <a:pPr marL="90170">
              <a:lnSpc>
                <a:spcPct val="100000"/>
              </a:lnSpc>
              <a:spcBef>
                <a:spcPts val="785"/>
              </a:spcBef>
            </a:pP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countDays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method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ends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by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returning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value</a:t>
            </a:r>
            <a:r>
              <a:rPr dirty="0" sz="1450" spc="-5">
                <a:latin typeface="Times New Roman"/>
                <a:cs typeface="Times New Roman"/>
              </a:rPr>
              <a:t> of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count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line</a:t>
            </a:r>
            <a:r>
              <a:rPr dirty="0" sz="1450" spc="-5">
                <a:latin typeface="Times New Roman"/>
                <a:cs typeface="Times New Roman"/>
              </a:rPr>
              <a:t> 41.</a:t>
            </a:r>
            <a:endParaRPr sz="1450">
              <a:latin typeface="Times New Roman"/>
              <a:cs typeface="Times New Roman"/>
            </a:endParaRPr>
          </a:p>
          <a:p>
            <a:pPr marL="90170">
              <a:lnSpc>
                <a:spcPct val="100000"/>
              </a:lnSpc>
              <a:spcBef>
                <a:spcPts val="780"/>
              </a:spcBef>
            </a:pPr>
            <a:r>
              <a:rPr dirty="0" sz="1450" spc="-10">
                <a:latin typeface="Times New Roman"/>
                <a:cs typeface="Times New Roman"/>
              </a:rPr>
              <a:t>When you run the DayCounter application, the </a:t>
            </a:r>
            <a:r>
              <a:rPr dirty="0" sz="1450" spc="-15">
                <a:latin typeface="Courier New"/>
                <a:cs typeface="Courier New"/>
              </a:rPr>
              <a:t>main()</a:t>
            </a:r>
            <a:r>
              <a:rPr dirty="0" sz="1450" spc="-33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method in lines 4–13 is executed.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00">
              <a:latin typeface="Times New Roman"/>
              <a:cs typeface="Times New Roman"/>
            </a:endParaRPr>
          </a:p>
          <a:p>
            <a:pPr marL="90170" marR="183515" indent="-635">
              <a:lnSpc>
                <a:spcPct val="103499"/>
              </a:lnSpc>
            </a:pPr>
            <a:r>
              <a:rPr dirty="0" sz="1450" spc="-10">
                <a:latin typeface="Times New Roman"/>
                <a:cs typeface="Times New Roman"/>
              </a:rPr>
              <a:t>Lines 5 and 6 create </a:t>
            </a:r>
            <a:r>
              <a:rPr dirty="0" sz="1450" spc="-15">
                <a:latin typeface="Courier New"/>
                <a:cs typeface="Courier New"/>
              </a:rPr>
              <a:t>yearIn</a:t>
            </a:r>
            <a:r>
              <a:rPr dirty="0" sz="1450" spc="-33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 </a:t>
            </a:r>
            <a:r>
              <a:rPr dirty="0" sz="1450" spc="-15">
                <a:latin typeface="Courier New"/>
                <a:cs typeface="Courier New"/>
              </a:rPr>
              <a:t>monthIn</a:t>
            </a:r>
            <a:r>
              <a:rPr dirty="0" sz="1450" spc="-15">
                <a:latin typeface="Times New Roman"/>
                <a:cs typeface="Times New Roman"/>
              </a:rPr>
              <a:t>, </a:t>
            </a:r>
            <a:r>
              <a:rPr dirty="0" sz="1450" spc="-10">
                <a:latin typeface="Times New Roman"/>
                <a:cs typeface="Times New Roman"/>
              </a:rPr>
              <a:t>two integer variables to store the year and  month that should </a:t>
            </a:r>
            <a:r>
              <a:rPr dirty="0" sz="1450" spc="-5">
                <a:latin typeface="Times New Roman"/>
                <a:cs typeface="Times New Roman"/>
              </a:rPr>
              <a:t>be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checked.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r>
              <a:rPr dirty="0"/>
              <a:t>13</a:t>
            </a:r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1" y="1742365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2B2B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201" y="1769803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1" y="1737792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30">
                <a:moveTo>
                  <a:pt x="0" y="36585"/>
                </a:moveTo>
                <a:lnTo>
                  <a:pt x="0" y="0"/>
                </a:lnTo>
                <a:lnTo>
                  <a:pt x="9141" y="0"/>
                </a:lnTo>
                <a:lnTo>
                  <a:pt x="9141" y="27438"/>
                </a:lnTo>
                <a:lnTo>
                  <a:pt x="0" y="36585"/>
                </a:lnTo>
                <a:close/>
              </a:path>
            </a:pathLst>
          </a:custGeom>
          <a:solidFill>
            <a:srgbClr val="2B2B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198" y="1737792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30">
                <a:moveTo>
                  <a:pt x="0" y="0"/>
                </a:moveTo>
                <a:lnTo>
                  <a:pt x="0" y="36585"/>
                </a:lnTo>
                <a:lnTo>
                  <a:pt x="9141" y="27438"/>
                </a:lnTo>
                <a:lnTo>
                  <a:pt x="9141" y="0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093662" y="1746938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39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093658" y="1746938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39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1" y="3544180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2B2B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201" y="3571619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01" y="3539607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36585"/>
                </a:moveTo>
                <a:lnTo>
                  <a:pt x="0" y="0"/>
                </a:lnTo>
                <a:lnTo>
                  <a:pt x="9141" y="0"/>
                </a:lnTo>
                <a:lnTo>
                  <a:pt x="9141" y="27438"/>
                </a:lnTo>
                <a:lnTo>
                  <a:pt x="0" y="36585"/>
                </a:lnTo>
                <a:close/>
              </a:path>
            </a:pathLst>
          </a:custGeom>
          <a:solidFill>
            <a:srgbClr val="2B2B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7198" y="3539607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0"/>
                </a:moveTo>
                <a:lnTo>
                  <a:pt x="0" y="36585"/>
                </a:lnTo>
                <a:lnTo>
                  <a:pt x="9141" y="27438"/>
                </a:lnTo>
                <a:lnTo>
                  <a:pt x="9141" y="0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093662" y="3548754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39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093658" y="3548754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39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44492" y="631572"/>
            <a:ext cx="6646545" cy="9469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9209">
              <a:lnSpc>
                <a:spcPct val="99300"/>
              </a:lnSpc>
              <a:spcBef>
                <a:spcPts val="100"/>
              </a:spcBef>
            </a:pP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20">
                <a:latin typeface="Times New Roman"/>
                <a:cs typeface="Times New Roman"/>
              </a:rPr>
              <a:t>program’s </a:t>
            </a:r>
            <a:r>
              <a:rPr dirty="0" sz="1450" spc="-10">
                <a:latin typeface="Times New Roman"/>
                <a:cs typeface="Times New Roman"/>
              </a:rPr>
              <a:t>output is displayed in lines </a:t>
            </a:r>
            <a:r>
              <a:rPr dirty="0" sz="1450" spc="-15">
                <a:latin typeface="Times New Roman"/>
                <a:cs typeface="Times New Roman"/>
              </a:rPr>
              <a:t>11–12. </a:t>
            </a:r>
            <a:r>
              <a:rPr dirty="0" sz="1450" spc="-10">
                <a:latin typeface="Times New Roman"/>
                <a:cs typeface="Times New Roman"/>
              </a:rPr>
              <a:t>As part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output, the  </a:t>
            </a:r>
            <a:r>
              <a:rPr dirty="0" sz="1450" spc="-15">
                <a:latin typeface="Courier New"/>
                <a:cs typeface="Courier New"/>
              </a:rPr>
              <a:t>countDays()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method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called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with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monthIn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yearIn</a:t>
            </a:r>
            <a:r>
              <a:rPr dirty="0" sz="1450" spc="-10">
                <a:latin typeface="Times New Roman"/>
                <a:cs typeface="Times New Roman"/>
              </a:rPr>
              <a:t>,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value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returned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by  this method is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displayed.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00">
              <a:latin typeface="Times New Roman"/>
              <a:cs typeface="Times New Roman"/>
            </a:endParaRPr>
          </a:p>
          <a:p>
            <a:pPr marL="131445">
              <a:lnSpc>
                <a:spcPct val="100000"/>
              </a:lnSpc>
            </a:pPr>
            <a:r>
              <a:rPr dirty="0" sz="1450" spc="-10" b="1">
                <a:solidFill>
                  <a:srgbClr val="57595B"/>
                </a:solidFill>
                <a:latin typeface="Times New Roman"/>
                <a:cs typeface="Times New Roman"/>
              </a:rPr>
              <a:t>Note</a:t>
            </a:r>
            <a:endParaRPr sz="1450">
              <a:latin typeface="Times New Roman"/>
              <a:cs typeface="Times New Roman"/>
            </a:endParaRPr>
          </a:p>
          <a:p>
            <a:pPr marL="253365" marR="226695" indent="5715">
              <a:lnSpc>
                <a:spcPct val="96900"/>
              </a:lnSpc>
              <a:spcBef>
                <a:spcPts val="690"/>
              </a:spcBef>
            </a:pPr>
            <a:r>
              <a:rPr dirty="0" sz="1450" spc="-10">
                <a:latin typeface="Times New Roman"/>
                <a:cs typeface="Times New Roman"/>
              </a:rPr>
              <a:t>At this point, you might want to know how to collect input from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user in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program  rather than using command-line </a:t>
            </a:r>
            <a:r>
              <a:rPr dirty="0" sz="1450" spc="-15">
                <a:latin typeface="Times New Roman"/>
                <a:cs typeface="Times New Roman"/>
              </a:rPr>
              <a:t>arguments </a:t>
            </a:r>
            <a:r>
              <a:rPr dirty="0" sz="1450" spc="-10">
                <a:latin typeface="Times New Roman"/>
                <a:cs typeface="Times New Roman"/>
              </a:rPr>
              <a:t>to receive it. There </a:t>
            </a:r>
            <a:r>
              <a:rPr dirty="0" sz="1450" spc="-15">
                <a:latin typeface="Times New Roman"/>
                <a:cs typeface="Times New Roman"/>
              </a:rPr>
              <a:t>isn’t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method  comparable to </a:t>
            </a:r>
            <a:r>
              <a:rPr dirty="0" sz="1450" spc="-15">
                <a:latin typeface="Courier New"/>
                <a:cs typeface="Courier New"/>
              </a:rPr>
              <a:t>System.out.println() </a:t>
            </a:r>
            <a:r>
              <a:rPr dirty="0" sz="1450" spc="-10">
                <a:latin typeface="Times New Roman"/>
                <a:cs typeface="Times New Roman"/>
              </a:rPr>
              <a:t>that receives input. Instead, you must  learn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bit more about </a:t>
            </a:r>
            <a:r>
              <a:rPr dirty="0" sz="1450" spc="-25">
                <a:latin typeface="Times New Roman"/>
                <a:cs typeface="Times New Roman"/>
              </a:rPr>
              <a:t>Java’s </a:t>
            </a:r>
            <a:r>
              <a:rPr dirty="0" sz="1450" spc="-10">
                <a:latin typeface="Times New Roman"/>
                <a:cs typeface="Times New Roman"/>
              </a:rPr>
              <a:t>input and output classes before you can receive input  in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program without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graphical user interface. This topic is covered during  </a:t>
            </a:r>
            <a:r>
              <a:rPr dirty="0" sz="1450" spc="-25">
                <a:latin typeface="Times New Roman"/>
                <a:cs typeface="Times New Roman"/>
              </a:rPr>
              <a:t>“</a:t>
            </a:r>
            <a:r>
              <a:rPr dirty="0" u="sng" sz="1450" spc="-25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</a:rPr>
              <a:t>Working </a:t>
            </a:r>
            <a:r>
              <a:rPr dirty="0" u="sng" sz="1450" spc="-1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</a:rPr>
              <a:t>with Input and</a:t>
            </a:r>
            <a:r>
              <a:rPr dirty="0" u="sng" sz="1450" spc="2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50" spc="-1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</a:rPr>
              <a:t>Output</a:t>
            </a:r>
            <a:r>
              <a:rPr dirty="0" sz="1450" spc="-10">
                <a:latin typeface="Times New Roman"/>
                <a:cs typeface="Times New Roman"/>
              </a:rPr>
              <a:t>.”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50" spc="-5" b="1">
                <a:latin typeface="Times New Roman"/>
                <a:cs typeface="Times New Roman"/>
              </a:rPr>
              <a:t>The </a:t>
            </a:r>
            <a:r>
              <a:rPr dirty="0" sz="1650" spc="-25" b="1">
                <a:latin typeface="Times New Roman"/>
                <a:cs typeface="Times New Roman"/>
              </a:rPr>
              <a:t>Ternary</a:t>
            </a:r>
            <a:r>
              <a:rPr dirty="0" sz="1650" b="1">
                <a:latin typeface="Times New Roman"/>
                <a:cs typeface="Times New Roman"/>
              </a:rPr>
              <a:t> </a:t>
            </a:r>
            <a:r>
              <a:rPr dirty="0" sz="1650" spc="-5" b="1">
                <a:latin typeface="Times New Roman"/>
                <a:cs typeface="Times New Roman"/>
              </a:rPr>
              <a:t>Operator</a:t>
            </a:r>
            <a:endParaRPr sz="1650">
              <a:latin typeface="Times New Roman"/>
              <a:cs typeface="Times New Roman"/>
            </a:endParaRPr>
          </a:p>
          <a:p>
            <a:pPr marL="12700" marR="29209" indent="-635">
              <a:lnSpc>
                <a:spcPct val="99300"/>
              </a:lnSpc>
              <a:spcBef>
                <a:spcPts val="680"/>
              </a:spcBef>
            </a:pPr>
            <a:r>
              <a:rPr dirty="0" sz="1450" spc="-10">
                <a:latin typeface="Times New Roman"/>
                <a:cs typeface="Times New Roman"/>
              </a:rPr>
              <a:t>An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alternative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to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using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if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else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keywords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a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conditional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to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use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  ternary </a:t>
            </a:r>
            <a:r>
              <a:rPr dirty="0" sz="1450" spc="-15">
                <a:latin typeface="Times New Roman"/>
                <a:cs typeface="Times New Roman"/>
              </a:rPr>
              <a:t>operator, </a:t>
            </a:r>
            <a:r>
              <a:rPr dirty="0" sz="1450" spc="-10">
                <a:latin typeface="Times New Roman"/>
                <a:cs typeface="Times New Roman"/>
              </a:rPr>
              <a:t>also called the conditional </a:t>
            </a:r>
            <a:r>
              <a:rPr dirty="0" sz="1450" spc="-20">
                <a:latin typeface="Times New Roman"/>
                <a:cs typeface="Times New Roman"/>
              </a:rPr>
              <a:t>operator. </a:t>
            </a:r>
            <a:r>
              <a:rPr dirty="0" sz="1450" spc="-10">
                <a:latin typeface="Times New Roman"/>
                <a:cs typeface="Times New Roman"/>
              </a:rPr>
              <a:t>This operator is ternary because it  has three operands (the word “ternary” refers to anything with three</a:t>
            </a:r>
            <a:r>
              <a:rPr dirty="0" sz="1450" spc="6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parts).</a:t>
            </a:r>
            <a:endParaRPr sz="1450">
              <a:latin typeface="Times New Roman"/>
              <a:cs typeface="Times New Roman"/>
            </a:endParaRPr>
          </a:p>
          <a:p>
            <a:pPr marL="12700" marR="210820">
              <a:lnSpc>
                <a:spcPct val="99300"/>
              </a:lnSpc>
              <a:spcBef>
                <a:spcPts val="650"/>
              </a:spcBef>
            </a:pPr>
            <a:r>
              <a:rPr dirty="0" sz="1450" spc="-10">
                <a:latin typeface="Times New Roman"/>
                <a:cs typeface="Times New Roman"/>
              </a:rPr>
              <a:t>This operator is an expression, meaning that it returns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value—unlike the more general  </a:t>
            </a:r>
            <a:r>
              <a:rPr dirty="0" sz="1450" spc="-10">
                <a:latin typeface="Courier New"/>
                <a:cs typeface="Courier New"/>
              </a:rPr>
              <a:t>if</a:t>
            </a:r>
            <a:r>
              <a:rPr dirty="0" sz="1450" spc="-10">
                <a:latin typeface="Times New Roman"/>
                <a:cs typeface="Times New Roman"/>
              </a:rPr>
              <a:t>, which can result in only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statement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block being executed. The operator is most  useful for short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simple conditionals and takes the following</a:t>
            </a:r>
            <a:r>
              <a:rPr dirty="0" sz="1450" spc="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form: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200">
              <a:latin typeface="Times New Roman"/>
              <a:cs typeface="Times New Roman"/>
            </a:endParaRPr>
          </a:p>
          <a:p>
            <a:pPr marL="259079">
              <a:lnSpc>
                <a:spcPct val="100000"/>
              </a:lnSpc>
            </a:pPr>
            <a:r>
              <a:rPr dirty="0" sz="1050" spc="10" i="1">
                <a:latin typeface="Courier New"/>
                <a:cs typeface="Courier New"/>
              </a:rPr>
              <a:t>test </a:t>
            </a:r>
            <a:r>
              <a:rPr dirty="0" sz="1050" spc="15">
                <a:latin typeface="Courier New"/>
                <a:cs typeface="Courier New"/>
              </a:rPr>
              <a:t>? </a:t>
            </a:r>
            <a:r>
              <a:rPr dirty="0" sz="1050" spc="10" i="1">
                <a:latin typeface="Courier New"/>
                <a:cs typeface="Courier New"/>
              </a:rPr>
              <a:t>trueResult </a:t>
            </a:r>
            <a:r>
              <a:rPr dirty="0" sz="1050" spc="15">
                <a:latin typeface="Courier New"/>
                <a:cs typeface="Courier New"/>
              </a:rPr>
              <a:t>:</a:t>
            </a:r>
            <a:r>
              <a:rPr dirty="0" sz="1050" spc="20">
                <a:latin typeface="Courier New"/>
                <a:cs typeface="Courier New"/>
              </a:rPr>
              <a:t> </a:t>
            </a:r>
            <a:r>
              <a:rPr dirty="0" sz="1050" spc="10" i="1">
                <a:latin typeface="Courier New"/>
                <a:cs typeface="Courier New"/>
              </a:rPr>
              <a:t>falseResult</a:t>
            </a:r>
            <a:r>
              <a:rPr dirty="0" sz="1050" spc="10">
                <a:latin typeface="Courier New"/>
                <a:cs typeface="Courier New"/>
              </a:rPr>
              <a:t>;</a:t>
            </a:r>
            <a:endParaRPr sz="1050">
              <a:latin typeface="Courier New"/>
              <a:cs typeface="Courier New"/>
            </a:endParaRPr>
          </a:p>
          <a:p>
            <a:pPr marL="12700" marR="5080">
              <a:lnSpc>
                <a:spcPct val="103499"/>
              </a:lnSpc>
              <a:spcBef>
                <a:spcPts val="660"/>
              </a:spcBef>
            </a:pP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0" i="1">
                <a:latin typeface="Times New Roman"/>
                <a:cs typeface="Times New Roman"/>
              </a:rPr>
              <a:t>test </a:t>
            </a:r>
            <a:r>
              <a:rPr dirty="0" sz="1450" spc="-10">
                <a:latin typeface="Times New Roman"/>
                <a:cs typeface="Times New Roman"/>
              </a:rPr>
              <a:t>is an expression that returns </a:t>
            </a:r>
            <a:r>
              <a:rPr dirty="0" sz="1450" spc="-10">
                <a:latin typeface="Courier New"/>
                <a:cs typeface="Courier New"/>
              </a:rPr>
              <a:t>true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Courier New"/>
                <a:cs typeface="Courier New"/>
              </a:rPr>
              <a:t>false</a:t>
            </a:r>
            <a:r>
              <a:rPr dirty="0" sz="1450" spc="-10">
                <a:latin typeface="Times New Roman"/>
                <a:cs typeface="Times New Roman"/>
              </a:rPr>
              <a:t>, just like the test in the </a:t>
            </a:r>
            <a:r>
              <a:rPr dirty="0" sz="1450" spc="-10">
                <a:latin typeface="Courier New"/>
                <a:cs typeface="Courier New"/>
              </a:rPr>
              <a:t>if  </a:t>
            </a:r>
            <a:r>
              <a:rPr dirty="0" sz="1450" spc="-10">
                <a:latin typeface="Times New Roman"/>
                <a:cs typeface="Times New Roman"/>
              </a:rPr>
              <a:t>statement. If the </a:t>
            </a:r>
            <a:r>
              <a:rPr dirty="0" sz="1450" spc="-10" i="1">
                <a:latin typeface="Times New Roman"/>
                <a:cs typeface="Times New Roman"/>
              </a:rPr>
              <a:t>test </a:t>
            </a:r>
            <a:r>
              <a:rPr dirty="0" sz="1450" spc="-10">
                <a:latin typeface="Times New Roman"/>
                <a:cs typeface="Times New Roman"/>
              </a:rPr>
              <a:t>is </a:t>
            </a:r>
            <a:r>
              <a:rPr dirty="0" sz="1450" spc="-10">
                <a:latin typeface="Courier New"/>
                <a:cs typeface="Courier New"/>
              </a:rPr>
              <a:t>true</a:t>
            </a:r>
            <a:r>
              <a:rPr dirty="0" sz="1450" spc="-10">
                <a:latin typeface="Times New Roman"/>
                <a:cs typeface="Times New Roman"/>
              </a:rPr>
              <a:t>, the conditional operator returns the value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5" i="1">
                <a:latin typeface="Courier New"/>
                <a:cs typeface="Courier New"/>
              </a:rPr>
              <a:t>trueResult</a:t>
            </a:r>
            <a:r>
              <a:rPr dirty="0" sz="1450" spc="-15">
                <a:latin typeface="Times New Roman"/>
                <a:cs typeface="Times New Roman"/>
              </a:rPr>
              <a:t>.  </a:t>
            </a:r>
            <a:r>
              <a:rPr dirty="0" sz="1450" spc="-10">
                <a:latin typeface="Times New Roman"/>
                <a:cs typeface="Times New Roman"/>
              </a:rPr>
              <a:t>If the </a:t>
            </a:r>
            <a:r>
              <a:rPr dirty="0" sz="1450" spc="-10" i="1">
                <a:latin typeface="Times New Roman"/>
                <a:cs typeface="Times New Roman"/>
              </a:rPr>
              <a:t>test </a:t>
            </a:r>
            <a:r>
              <a:rPr dirty="0" sz="1450" spc="-10">
                <a:latin typeface="Times New Roman"/>
                <a:cs typeface="Times New Roman"/>
              </a:rPr>
              <a:t>is </a:t>
            </a:r>
            <a:r>
              <a:rPr dirty="0" sz="1450" spc="-10">
                <a:latin typeface="Courier New"/>
                <a:cs typeface="Courier New"/>
              </a:rPr>
              <a:t>false</a:t>
            </a:r>
            <a:r>
              <a:rPr dirty="0" sz="1450" spc="-10">
                <a:latin typeface="Times New Roman"/>
                <a:cs typeface="Times New Roman"/>
              </a:rPr>
              <a:t>, the conditional operator returns the value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5" i="1">
                <a:latin typeface="Courier New"/>
                <a:cs typeface="Courier New"/>
              </a:rPr>
              <a:t>falseResult</a:t>
            </a:r>
            <a:r>
              <a:rPr dirty="0" sz="1450" spc="-15">
                <a:latin typeface="Times New Roman"/>
                <a:cs typeface="Times New Roman"/>
              </a:rPr>
              <a:t>. </a:t>
            </a:r>
            <a:r>
              <a:rPr dirty="0" sz="1450" spc="-10">
                <a:latin typeface="Times New Roman"/>
                <a:cs typeface="Times New Roman"/>
              </a:rPr>
              <a:t>For  example, the following conditional tests the values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5">
                <a:latin typeface="Courier New"/>
                <a:cs typeface="Courier New"/>
              </a:rPr>
              <a:t>myScore </a:t>
            </a:r>
            <a:r>
              <a:rPr dirty="0" sz="1450" spc="-10">
                <a:latin typeface="Times New Roman"/>
                <a:cs typeface="Times New Roman"/>
              </a:rPr>
              <a:t>and </a:t>
            </a:r>
            <a:r>
              <a:rPr dirty="0" sz="1450" spc="-15">
                <a:latin typeface="Courier New"/>
                <a:cs typeface="Courier New"/>
              </a:rPr>
              <a:t>yourScore </a:t>
            </a:r>
            <a:r>
              <a:rPr dirty="0" sz="1450" spc="-10">
                <a:latin typeface="Times New Roman"/>
                <a:cs typeface="Times New Roman"/>
              </a:rPr>
              <a:t>and  sets the variable </a:t>
            </a:r>
            <a:r>
              <a:rPr dirty="0" sz="1450" spc="-15">
                <a:latin typeface="Courier New"/>
                <a:cs typeface="Courier New"/>
              </a:rPr>
              <a:t>ourBestScore</a:t>
            </a:r>
            <a:r>
              <a:rPr dirty="0" sz="1450" spc="-49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equal to </a:t>
            </a:r>
            <a:r>
              <a:rPr dirty="0" sz="1450" spc="-5">
                <a:latin typeface="Times New Roman"/>
                <a:cs typeface="Times New Roman"/>
              </a:rPr>
              <a:t>one of </a:t>
            </a:r>
            <a:r>
              <a:rPr dirty="0" sz="1450" spc="-10">
                <a:latin typeface="Times New Roman"/>
                <a:cs typeface="Times New Roman"/>
              </a:rPr>
              <a:t>them: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200">
              <a:latin typeface="Times New Roman"/>
              <a:cs typeface="Times New Roman"/>
            </a:endParaRPr>
          </a:p>
          <a:p>
            <a:pPr marL="259079">
              <a:lnSpc>
                <a:spcPct val="100000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dirty="0" sz="1050" spc="10">
                <a:latin typeface="Courier New"/>
                <a:cs typeface="Courier New"/>
              </a:rPr>
              <a:t>ourBestScore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latin typeface="Courier New"/>
                <a:cs typeface="Courier New"/>
              </a:rPr>
              <a:t>myScore </a:t>
            </a:r>
            <a:r>
              <a:rPr dirty="0" sz="1050" spc="15">
                <a:latin typeface="Courier New"/>
                <a:cs typeface="Courier New"/>
              </a:rPr>
              <a:t>&gt; </a:t>
            </a:r>
            <a:r>
              <a:rPr dirty="0" sz="1050" spc="10">
                <a:latin typeface="Courier New"/>
                <a:cs typeface="Courier New"/>
              </a:rPr>
              <a:t>yourScore </a:t>
            </a:r>
            <a:r>
              <a:rPr dirty="0" sz="1050" spc="15">
                <a:latin typeface="Courier New"/>
                <a:cs typeface="Courier New"/>
              </a:rPr>
              <a:t>? </a:t>
            </a:r>
            <a:r>
              <a:rPr dirty="0" sz="1050" spc="10">
                <a:latin typeface="Courier New"/>
                <a:cs typeface="Courier New"/>
              </a:rPr>
              <a:t>myScore </a:t>
            </a:r>
            <a:r>
              <a:rPr dirty="0" sz="1050" spc="15">
                <a:latin typeface="Courier New"/>
                <a:cs typeface="Courier New"/>
              </a:rPr>
              <a:t>:</a:t>
            </a:r>
            <a:r>
              <a:rPr dirty="0" sz="1050" spc="65"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yourScore;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450" spc="-10">
                <a:latin typeface="Times New Roman"/>
                <a:cs typeface="Times New Roman"/>
              </a:rPr>
              <a:t>In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this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statement,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Times New Roman"/>
                <a:cs typeface="Times New Roman"/>
              </a:rPr>
              <a:t>larger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value</a:t>
            </a:r>
            <a:r>
              <a:rPr dirty="0" sz="1450" spc="-5">
                <a:latin typeface="Times New Roman"/>
                <a:cs typeface="Times New Roman"/>
              </a:rPr>
              <a:t> of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myScore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yourScore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copied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to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1450" spc="-15">
                <a:latin typeface="Courier New"/>
                <a:cs typeface="Courier New"/>
              </a:rPr>
              <a:t>ourBestScore</a:t>
            </a:r>
            <a:r>
              <a:rPr dirty="0" sz="1450" spc="-15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50" spc="-10">
                <a:latin typeface="Times New Roman"/>
                <a:cs typeface="Times New Roman"/>
              </a:rPr>
              <a:t>This use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ternary operator is equivalent to the following </a:t>
            </a:r>
            <a:r>
              <a:rPr dirty="0" sz="1450" spc="-10">
                <a:latin typeface="Courier New"/>
                <a:cs typeface="Courier New"/>
              </a:rPr>
              <a:t>if</a:t>
            </a:r>
            <a:r>
              <a:rPr dirty="0" sz="1450" spc="-10">
                <a:latin typeface="Times New Roman"/>
                <a:cs typeface="Times New Roman"/>
              </a:rPr>
              <a:t>-</a:t>
            </a:r>
            <a:r>
              <a:rPr dirty="0" sz="1450" spc="-10">
                <a:latin typeface="Courier New"/>
                <a:cs typeface="Courier New"/>
              </a:rPr>
              <a:t>else</a:t>
            </a:r>
            <a:r>
              <a:rPr dirty="0" sz="1450" spc="-44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code:</a:t>
            </a:r>
            <a:endParaRPr sz="1450">
              <a:latin typeface="Times New Roman"/>
              <a:cs typeface="Times New Roman"/>
            </a:endParaRPr>
          </a:p>
          <a:p>
            <a:pPr marL="259079">
              <a:lnSpc>
                <a:spcPts val="1240"/>
              </a:lnSpc>
              <a:spcBef>
                <a:spcPts val="750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dirty="0" sz="1050" spc="10">
                <a:latin typeface="Courier New"/>
                <a:cs typeface="Courier New"/>
              </a:rPr>
              <a:t>ourBestScore;</a:t>
            </a:r>
            <a:endParaRPr sz="1050">
              <a:latin typeface="Courier New"/>
              <a:cs typeface="Courier New"/>
            </a:endParaRPr>
          </a:p>
          <a:p>
            <a:pPr marL="588010" marR="4157345" indent="-329565">
              <a:lnSpc>
                <a:spcPts val="1220"/>
              </a:lnSpc>
              <a:spcBef>
                <a:spcPts val="55"/>
              </a:spcBef>
            </a:pPr>
            <a:r>
              <a:rPr dirty="0" sz="1050" spc="15">
                <a:solidFill>
                  <a:srgbClr val="0000FF"/>
                </a:solidFill>
                <a:latin typeface="Courier New"/>
                <a:cs typeface="Courier New"/>
              </a:rPr>
              <a:t>if </a:t>
            </a:r>
            <a:r>
              <a:rPr dirty="0" sz="1050" spc="10">
                <a:latin typeface="Courier New"/>
                <a:cs typeface="Courier New"/>
              </a:rPr>
              <a:t>(myScore </a:t>
            </a:r>
            <a:r>
              <a:rPr dirty="0" sz="1050" spc="15">
                <a:latin typeface="Courier New"/>
                <a:cs typeface="Courier New"/>
              </a:rPr>
              <a:t>&gt; </a:t>
            </a:r>
            <a:r>
              <a:rPr dirty="0" sz="1050" spc="10">
                <a:latin typeface="Courier New"/>
                <a:cs typeface="Courier New"/>
              </a:rPr>
              <a:t>yourScore) </a:t>
            </a:r>
            <a:r>
              <a:rPr dirty="0" sz="1050" spc="15">
                <a:latin typeface="Courier New"/>
                <a:cs typeface="Courier New"/>
              </a:rPr>
              <a:t>{  </a:t>
            </a:r>
            <a:r>
              <a:rPr dirty="0" sz="1050" spc="10">
                <a:latin typeface="Courier New"/>
                <a:cs typeface="Courier New"/>
              </a:rPr>
              <a:t>ourBestScore </a:t>
            </a:r>
            <a:r>
              <a:rPr dirty="0" sz="1050" spc="15">
                <a:latin typeface="Courier New"/>
                <a:cs typeface="Courier New"/>
              </a:rPr>
              <a:t>=</a:t>
            </a:r>
            <a:r>
              <a:rPr dirty="0" sz="1050" spc="-10"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myScore;</a:t>
            </a:r>
            <a:endParaRPr sz="1050">
              <a:latin typeface="Courier New"/>
              <a:cs typeface="Courier New"/>
            </a:endParaRPr>
          </a:p>
          <a:p>
            <a:pPr marL="259079">
              <a:lnSpc>
                <a:spcPts val="1175"/>
              </a:lnSpc>
            </a:pPr>
            <a:r>
              <a:rPr dirty="0" sz="1050" spc="15">
                <a:latin typeface="Courier New"/>
                <a:cs typeface="Courier New"/>
              </a:rPr>
              <a:t>}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else </a:t>
            </a:r>
            <a:r>
              <a:rPr dirty="0" sz="1050" spc="15">
                <a:latin typeface="Courier New"/>
                <a:cs typeface="Courier New"/>
              </a:rPr>
              <a:t>{</a:t>
            </a:r>
            <a:endParaRPr sz="1050">
              <a:latin typeface="Courier New"/>
              <a:cs typeface="Courier New"/>
            </a:endParaRPr>
          </a:p>
          <a:p>
            <a:pPr algn="ctr" marR="340423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ourBestScore </a:t>
            </a:r>
            <a:r>
              <a:rPr dirty="0" sz="1050" spc="15">
                <a:latin typeface="Courier New"/>
                <a:cs typeface="Courier New"/>
              </a:rPr>
              <a:t>=</a:t>
            </a:r>
            <a:r>
              <a:rPr dirty="0" sz="1050" spc="10">
                <a:latin typeface="Courier New"/>
                <a:cs typeface="Courier New"/>
              </a:rPr>
              <a:t> yourScore;</a:t>
            </a:r>
            <a:endParaRPr sz="1050">
              <a:latin typeface="Courier New"/>
              <a:cs typeface="Courier New"/>
            </a:endParaRPr>
          </a:p>
          <a:p>
            <a:pPr marL="259079">
              <a:lnSpc>
                <a:spcPts val="1240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12700" marR="464184">
              <a:lnSpc>
                <a:spcPts val="1660"/>
              </a:lnSpc>
              <a:spcBef>
                <a:spcPts val="840"/>
              </a:spcBef>
            </a:pPr>
            <a:r>
              <a:rPr dirty="0" sz="1450" spc="-10">
                <a:latin typeface="Times New Roman"/>
                <a:cs typeface="Times New Roman"/>
              </a:rPr>
              <a:t>The ternary operator has low precedence. Usually it is evaluated only after all its  subexpressions have been evaluated. The only operators lower in precedence are</a:t>
            </a:r>
            <a:r>
              <a:rPr dirty="0" sz="1450" spc="14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r>
              <a:rPr dirty="0"/>
              <a:t>14</a:t>
            </a:r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147" y="941206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2B2B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147" y="968645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147" y="936633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30">
                <a:moveTo>
                  <a:pt x="0" y="36585"/>
                </a:moveTo>
                <a:lnTo>
                  <a:pt x="0" y="0"/>
                </a:lnTo>
                <a:lnTo>
                  <a:pt x="9141" y="0"/>
                </a:lnTo>
                <a:lnTo>
                  <a:pt x="9141" y="27438"/>
                </a:lnTo>
                <a:lnTo>
                  <a:pt x="0" y="36585"/>
                </a:lnTo>
                <a:close/>
              </a:path>
            </a:pathLst>
          </a:custGeom>
          <a:solidFill>
            <a:srgbClr val="2B2B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143" y="936633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30">
                <a:moveTo>
                  <a:pt x="0" y="0"/>
                </a:moveTo>
                <a:lnTo>
                  <a:pt x="0" y="36585"/>
                </a:lnTo>
                <a:lnTo>
                  <a:pt x="9141" y="27438"/>
                </a:lnTo>
                <a:lnTo>
                  <a:pt x="9141" y="0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093608" y="945779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40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093604" y="945779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40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147" y="2364311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2B2B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147" y="2391750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147" y="2359738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30">
                <a:moveTo>
                  <a:pt x="0" y="36585"/>
                </a:moveTo>
                <a:lnTo>
                  <a:pt x="0" y="0"/>
                </a:lnTo>
                <a:lnTo>
                  <a:pt x="9141" y="0"/>
                </a:lnTo>
                <a:lnTo>
                  <a:pt x="9141" y="27438"/>
                </a:lnTo>
                <a:lnTo>
                  <a:pt x="0" y="36585"/>
                </a:lnTo>
                <a:close/>
              </a:path>
            </a:pathLst>
          </a:custGeom>
          <a:solidFill>
            <a:srgbClr val="2B2B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7143" y="2359738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30">
                <a:moveTo>
                  <a:pt x="0" y="0"/>
                </a:moveTo>
                <a:lnTo>
                  <a:pt x="0" y="36585"/>
                </a:lnTo>
                <a:lnTo>
                  <a:pt x="9141" y="27438"/>
                </a:lnTo>
                <a:lnTo>
                  <a:pt x="9141" y="0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093608" y="2368885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39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093604" y="2368885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39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44497" y="417184"/>
            <a:ext cx="6087745" cy="137414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10">
                <a:latin typeface="Times New Roman"/>
                <a:cs typeface="Times New Roman"/>
              </a:rPr>
              <a:t>assignment operators.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31445">
              <a:lnSpc>
                <a:spcPct val="100000"/>
              </a:lnSpc>
              <a:spcBef>
                <a:spcPts val="1275"/>
              </a:spcBef>
            </a:pPr>
            <a:r>
              <a:rPr dirty="0" sz="1450" spc="-10" b="1">
                <a:solidFill>
                  <a:srgbClr val="57595B"/>
                </a:solidFill>
                <a:latin typeface="Times New Roman"/>
                <a:cs typeface="Times New Roman"/>
              </a:rPr>
              <a:t>Note</a:t>
            </a:r>
            <a:endParaRPr sz="1450">
              <a:latin typeface="Times New Roman"/>
              <a:cs typeface="Times New Roman"/>
            </a:endParaRPr>
          </a:p>
          <a:p>
            <a:pPr marL="259079" marR="5080">
              <a:lnSpc>
                <a:spcPts val="1660"/>
              </a:lnSpc>
              <a:spcBef>
                <a:spcPts val="755"/>
              </a:spcBef>
            </a:pPr>
            <a:r>
              <a:rPr dirty="0" sz="1450" spc="-10">
                <a:latin typeface="Times New Roman"/>
                <a:cs typeface="Times New Roman"/>
              </a:rPr>
              <a:t>The ternary operator is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primary benefit to experienced programmers creating  complex expressions.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77137" y="5204234"/>
            <a:ext cx="91411" cy="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77137" y="6850560"/>
            <a:ext cx="91411" cy="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777137" y="7829209"/>
            <a:ext cx="91411" cy="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444494" y="2449396"/>
            <a:ext cx="6667500" cy="7368540"/>
          </a:xfrm>
          <a:prstGeom prst="rect">
            <a:avLst/>
          </a:prstGeom>
        </p:spPr>
        <p:txBody>
          <a:bodyPr wrap="square" lIns="0" tIns="1123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dirty="0" sz="1650" b="1">
                <a:latin typeface="Times New Roman"/>
                <a:cs typeface="Times New Roman"/>
              </a:rPr>
              <a:t>For</a:t>
            </a:r>
            <a:r>
              <a:rPr dirty="0" sz="1650" spc="-35" b="1">
                <a:latin typeface="Times New Roman"/>
                <a:cs typeface="Times New Roman"/>
              </a:rPr>
              <a:t> </a:t>
            </a:r>
            <a:r>
              <a:rPr dirty="0" sz="1650" b="1">
                <a:latin typeface="Times New Roman"/>
                <a:cs typeface="Times New Roman"/>
              </a:rPr>
              <a:t>Loops</a:t>
            </a:r>
            <a:endParaRPr sz="1650">
              <a:latin typeface="Times New Roman"/>
              <a:cs typeface="Times New Roman"/>
            </a:endParaRPr>
          </a:p>
          <a:p>
            <a:pPr marL="12700" marR="140970">
              <a:lnSpc>
                <a:spcPct val="99300"/>
              </a:lnSpc>
              <a:spcBef>
                <a:spcPts val="680"/>
              </a:spcBef>
            </a:pPr>
            <a:r>
              <a:rPr dirty="0" sz="1450" spc="-10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Courier New"/>
                <a:cs typeface="Courier New"/>
              </a:rPr>
              <a:t>for </a:t>
            </a:r>
            <a:r>
              <a:rPr dirty="0" sz="1450" spc="-10">
                <a:latin typeface="Times New Roman"/>
                <a:cs typeface="Times New Roman"/>
              </a:rPr>
              <a:t>loop is used to repeat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statement until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condition is met. Although </a:t>
            </a:r>
            <a:r>
              <a:rPr dirty="0" sz="1450" spc="-10">
                <a:latin typeface="Courier New"/>
                <a:cs typeface="Courier New"/>
              </a:rPr>
              <a:t>for </a:t>
            </a:r>
            <a:r>
              <a:rPr dirty="0" sz="1450" spc="-10">
                <a:latin typeface="Times New Roman"/>
                <a:cs typeface="Times New Roman"/>
              </a:rPr>
              <a:t>loops  frequently are used for simple iteration in which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statement is repeated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certain number 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times, </a:t>
            </a:r>
            <a:r>
              <a:rPr dirty="0" sz="1450" spc="-10">
                <a:latin typeface="Courier New"/>
                <a:cs typeface="Courier New"/>
              </a:rPr>
              <a:t>for</a:t>
            </a:r>
            <a:r>
              <a:rPr dirty="0" sz="1450" spc="-45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loops can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used for just about any kind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loop.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0">
                <a:latin typeface="Courier New"/>
                <a:cs typeface="Courier New"/>
              </a:rPr>
              <a:t>for</a:t>
            </a:r>
            <a:r>
              <a:rPr dirty="0" sz="1450" spc="-48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 in Java has the following structure: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>
              <a:latin typeface="Times New Roman"/>
              <a:cs typeface="Times New Roman"/>
            </a:endParaRPr>
          </a:p>
          <a:p>
            <a:pPr marL="259079">
              <a:lnSpc>
                <a:spcPct val="100000"/>
              </a:lnSpc>
              <a:spcBef>
                <a:spcPts val="5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for </a:t>
            </a:r>
            <a:r>
              <a:rPr dirty="0" sz="1050" spc="10">
                <a:latin typeface="Courier New"/>
                <a:cs typeface="Courier New"/>
              </a:rPr>
              <a:t>(</a:t>
            </a:r>
            <a:r>
              <a:rPr dirty="0" sz="1050" spc="10" i="1">
                <a:latin typeface="Courier New"/>
                <a:cs typeface="Courier New"/>
              </a:rPr>
              <a:t>initialization</a:t>
            </a:r>
            <a:r>
              <a:rPr dirty="0" sz="1050" spc="10">
                <a:latin typeface="Courier New"/>
                <a:cs typeface="Courier New"/>
              </a:rPr>
              <a:t>; </a:t>
            </a:r>
            <a:r>
              <a:rPr dirty="0" sz="1050" spc="10" i="1">
                <a:latin typeface="Courier New"/>
                <a:cs typeface="Courier New"/>
              </a:rPr>
              <a:t>test</a:t>
            </a:r>
            <a:r>
              <a:rPr dirty="0" sz="1050" spc="10">
                <a:latin typeface="Courier New"/>
                <a:cs typeface="Courier New"/>
              </a:rPr>
              <a:t>; </a:t>
            </a:r>
            <a:r>
              <a:rPr dirty="0" sz="1050" spc="10" i="1">
                <a:latin typeface="Courier New"/>
                <a:cs typeface="Courier New"/>
              </a:rPr>
              <a:t>increment</a:t>
            </a:r>
            <a:r>
              <a:rPr dirty="0" sz="1050" spc="10">
                <a:latin typeface="Courier New"/>
                <a:cs typeface="Courier New"/>
              </a:rPr>
              <a:t>)</a:t>
            </a:r>
            <a:r>
              <a:rPr dirty="0" sz="1050" spc="30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{</a:t>
            </a:r>
            <a:endParaRPr sz="1050">
              <a:latin typeface="Courier New"/>
              <a:cs typeface="Courier New"/>
            </a:endParaRPr>
          </a:p>
          <a:p>
            <a:pPr marL="588010">
              <a:lnSpc>
                <a:spcPts val="1240"/>
              </a:lnSpc>
              <a:spcBef>
                <a:spcPts val="35"/>
              </a:spcBef>
            </a:pPr>
            <a:r>
              <a:rPr dirty="0" sz="1050" spc="10" i="1">
                <a:latin typeface="Courier New"/>
                <a:cs typeface="Courier New"/>
              </a:rPr>
              <a:t>statement</a:t>
            </a:r>
            <a:r>
              <a:rPr dirty="0" sz="1050" spc="10">
                <a:latin typeface="Courier New"/>
                <a:cs typeface="Courier New"/>
              </a:rPr>
              <a:t>;</a:t>
            </a:r>
            <a:endParaRPr sz="1050">
              <a:latin typeface="Courier New"/>
              <a:cs typeface="Courier New"/>
            </a:endParaRPr>
          </a:p>
          <a:p>
            <a:pPr marL="259079">
              <a:lnSpc>
                <a:spcPts val="1240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dirty="0" sz="1450" spc="-10">
                <a:latin typeface="Times New Roman"/>
                <a:cs typeface="Times New Roman"/>
              </a:rPr>
              <a:t>The start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0">
                <a:latin typeface="Courier New"/>
                <a:cs typeface="Courier New"/>
              </a:rPr>
              <a:t>for</a:t>
            </a:r>
            <a:r>
              <a:rPr dirty="0" sz="1450" spc="-49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 has three parts:</a:t>
            </a:r>
            <a:endParaRPr sz="1450">
              <a:latin typeface="Times New Roman"/>
              <a:cs typeface="Times New Roman"/>
            </a:endParaRPr>
          </a:p>
          <a:p>
            <a:pPr marL="441959" marR="35560" indent="27305">
              <a:lnSpc>
                <a:spcPts val="1730"/>
              </a:lnSpc>
              <a:spcBef>
                <a:spcPts val="850"/>
              </a:spcBef>
            </a:pP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5" i="1">
                <a:latin typeface="Courier New"/>
                <a:cs typeface="Courier New"/>
              </a:rPr>
              <a:t>initialization</a:t>
            </a:r>
            <a:r>
              <a:rPr dirty="0" sz="1450" spc="-340" i="1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 an expression that initializes the start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loop. If you  have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loop index, this expression might declare and initialize it, such as </a:t>
            </a:r>
            <a:r>
              <a:rPr dirty="0" sz="1450" spc="-10">
                <a:latin typeface="Courier New"/>
                <a:cs typeface="Courier New"/>
              </a:rPr>
              <a:t>int i</a:t>
            </a:r>
            <a:r>
              <a:rPr dirty="0" sz="1450" spc="135">
                <a:latin typeface="Courier New"/>
                <a:cs typeface="Courier New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=</a:t>
            </a:r>
            <a:endParaRPr sz="1450">
              <a:latin typeface="Courier New"/>
              <a:cs typeface="Courier New"/>
            </a:endParaRPr>
          </a:p>
          <a:p>
            <a:pPr marL="441959" marR="30480">
              <a:lnSpc>
                <a:spcPct val="99300"/>
              </a:lnSpc>
              <a:spcBef>
                <a:spcPts val="15"/>
              </a:spcBef>
            </a:pPr>
            <a:r>
              <a:rPr dirty="0" sz="1450" spc="-10">
                <a:latin typeface="Courier New"/>
                <a:cs typeface="Courier New"/>
              </a:rPr>
              <a:t>0</a:t>
            </a:r>
            <a:r>
              <a:rPr dirty="0" sz="1450" spc="-10">
                <a:latin typeface="Times New Roman"/>
                <a:cs typeface="Times New Roman"/>
              </a:rPr>
              <a:t>. </a:t>
            </a:r>
            <a:r>
              <a:rPr dirty="0" sz="1450" spc="-30">
                <a:latin typeface="Times New Roman"/>
                <a:cs typeface="Times New Roman"/>
              </a:rPr>
              <a:t>Variables </a:t>
            </a:r>
            <a:r>
              <a:rPr dirty="0" sz="1450" spc="-10">
                <a:latin typeface="Times New Roman"/>
                <a:cs typeface="Times New Roman"/>
              </a:rPr>
              <a:t>that you declare in this part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0">
                <a:latin typeface="Courier New"/>
                <a:cs typeface="Courier New"/>
              </a:rPr>
              <a:t>for </a:t>
            </a:r>
            <a:r>
              <a:rPr dirty="0" sz="1450" spc="-10">
                <a:latin typeface="Times New Roman"/>
                <a:cs typeface="Times New Roman"/>
              </a:rPr>
              <a:t>loop are local to the loop itself.  They cease to exist after the loop is finished executing. </a:t>
            </a:r>
            <a:r>
              <a:rPr dirty="0" sz="1450" spc="-60">
                <a:latin typeface="Times New Roman"/>
                <a:cs typeface="Times New Roman"/>
              </a:rPr>
              <a:t>You </a:t>
            </a:r>
            <a:r>
              <a:rPr dirty="0" sz="1450" spc="-10">
                <a:latin typeface="Times New Roman"/>
                <a:cs typeface="Times New Roman"/>
              </a:rPr>
              <a:t>can initialize more than  </a:t>
            </a:r>
            <a:r>
              <a:rPr dirty="0" sz="1450" spc="-5">
                <a:latin typeface="Times New Roman"/>
                <a:cs typeface="Times New Roman"/>
              </a:rPr>
              <a:t>one </a:t>
            </a:r>
            <a:r>
              <a:rPr dirty="0" sz="1450" spc="-10">
                <a:latin typeface="Times New Roman"/>
                <a:cs typeface="Times New Roman"/>
              </a:rPr>
              <a:t>variable in this section by separating each expression with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comma. The  statement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int</a:t>
            </a:r>
            <a:r>
              <a:rPr dirty="0" sz="1450" spc="-5">
                <a:latin typeface="Courier New"/>
                <a:cs typeface="Courier New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i</a:t>
            </a:r>
            <a:r>
              <a:rPr dirty="0" sz="1450" spc="-5">
                <a:latin typeface="Courier New"/>
                <a:cs typeface="Courier New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=</a:t>
            </a:r>
            <a:r>
              <a:rPr dirty="0" sz="1450" spc="-5">
                <a:latin typeface="Courier New"/>
                <a:cs typeface="Courier New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0,</a:t>
            </a:r>
            <a:r>
              <a:rPr dirty="0" sz="1450" spc="-5">
                <a:latin typeface="Courier New"/>
                <a:cs typeface="Courier New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j</a:t>
            </a:r>
            <a:r>
              <a:rPr dirty="0" sz="1450" spc="-5">
                <a:latin typeface="Courier New"/>
                <a:cs typeface="Courier New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=</a:t>
            </a:r>
            <a:r>
              <a:rPr dirty="0" sz="1450" spc="-5">
                <a:latin typeface="Courier New"/>
                <a:cs typeface="Courier New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10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this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section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would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declare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variables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i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  </a:t>
            </a:r>
            <a:r>
              <a:rPr dirty="0" sz="1450" spc="-10">
                <a:latin typeface="Courier New"/>
                <a:cs typeface="Courier New"/>
              </a:rPr>
              <a:t>j</a:t>
            </a:r>
            <a:r>
              <a:rPr dirty="0" sz="1450" spc="-10">
                <a:latin typeface="Times New Roman"/>
                <a:cs typeface="Times New Roman"/>
              </a:rPr>
              <a:t>, and both would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local to the</a:t>
            </a:r>
            <a:r>
              <a:rPr dirty="0" sz="1450" spc="2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loop.</a:t>
            </a:r>
            <a:endParaRPr sz="1450">
              <a:latin typeface="Times New Roman"/>
              <a:cs typeface="Times New Roman"/>
            </a:endParaRPr>
          </a:p>
          <a:p>
            <a:pPr marL="441959" marR="5080" indent="27305">
              <a:lnSpc>
                <a:spcPct val="102099"/>
              </a:lnSpc>
              <a:spcBef>
                <a:spcPts val="740"/>
              </a:spcBef>
            </a:pP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0" i="1">
                <a:latin typeface="Courier New"/>
                <a:cs typeface="Courier New"/>
              </a:rPr>
              <a:t>test </a:t>
            </a:r>
            <a:r>
              <a:rPr dirty="0" sz="1450" spc="-10">
                <a:latin typeface="Times New Roman"/>
                <a:cs typeface="Times New Roman"/>
              </a:rPr>
              <a:t>is the test that occurs before each pass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loop. The test must </a:t>
            </a:r>
            <a:r>
              <a:rPr dirty="0" sz="1450" spc="-5">
                <a:latin typeface="Times New Roman"/>
                <a:cs typeface="Times New Roman"/>
              </a:rPr>
              <a:t>be a  </a:t>
            </a:r>
            <a:r>
              <a:rPr dirty="0" sz="1450" spc="-10">
                <a:latin typeface="Times New Roman"/>
                <a:cs typeface="Times New Roman"/>
              </a:rPr>
              <a:t>Boolean expression </a:t>
            </a:r>
            <a:r>
              <a:rPr dirty="0" sz="1450" spc="-5">
                <a:latin typeface="Times New Roman"/>
                <a:cs typeface="Times New Roman"/>
              </a:rPr>
              <a:t>or a </a:t>
            </a:r>
            <a:r>
              <a:rPr dirty="0" sz="1450" spc="-10">
                <a:latin typeface="Times New Roman"/>
                <a:cs typeface="Times New Roman"/>
              </a:rPr>
              <a:t>function that returns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5">
                <a:latin typeface="Courier New"/>
                <a:cs typeface="Courier New"/>
              </a:rPr>
              <a:t>boolean </a:t>
            </a:r>
            <a:r>
              <a:rPr dirty="0" sz="1450" spc="-10">
                <a:latin typeface="Times New Roman"/>
                <a:cs typeface="Times New Roman"/>
              </a:rPr>
              <a:t>value, such as </a:t>
            </a:r>
            <a:r>
              <a:rPr dirty="0" sz="1450" spc="-10">
                <a:latin typeface="Courier New"/>
                <a:cs typeface="Courier New"/>
              </a:rPr>
              <a:t>i &lt;</a:t>
            </a:r>
            <a:r>
              <a:rPr dirty="0" sz="1450" spc="-380">
                <a:latin typeface="Courier New"/>
                <a:cs typeface="Courier New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10</a:t>
            </a:r>
            <a:r>
              <a:rPr dirty="0" sz="1450" spc="-10">
                <a:latin typeface="Times New Roman"/>
                <a:cs typeface="Times New Roman"/>
              </a:rPr>
              <a:t>. If  the test is </a:t>
            </a:r>
            <a:r>
              <a:rPr dirty="0" sz="1450" spc="-10">
                <a:latin typeface="Courier New"/>
                <a:cs typeface="Courier New"/>
              </a:rPr>
              <a:t>true</a:t>
            </a:r>
            <a:r>
              <a:rPr dirty="0" sz="1450" spc="-10">
                <a:latin typeface="Times New Roman"/>
                <a:cs typeface="Times New Roman"/>
              </a:rPr>
              <a:t>, the loop executes. When the test is </a:t>
            </a:r>
            <a:r>
              <a:rPr dirty="0" sz="1450" spc="-10">
                <a:latin typeface="Courier New"/>
                <a:cs typeface="Courier New"/>
              </a:rPr>
              <a:t>false</a:t>
            </a:r>
            <a:r>
              <a:rPr dirty="0" sz="1450" spc="-10">
                <a:latin typeface="Times New Roman"/>
                <a:cs typeface="Times New Roman"/>
              </a:rPr>
              <a:t>, the loop stops  executing.</a:t>
            </a:r>
            <a:endParaRPr sz="1450">
              <a:latin typeface="Times New Roman"/>
              <a:cs typeface="Times New Roman"/>
            </a:endParaRPr>
          </a:p>
          <a:p>
            <a:pPr marL="441959" marR="5080" indent="27305">
              <a:lnSpc>
                <a:spcPct val="99300"/>
              </a:lnSpc>
              <a:spcBef>
                <a:spcPts val="650"/>
              </a:spcBef>
            </a:pP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5" i="1">
                <a:latin typeface="Courier New"/>
                <a:cs typeface="Courier New"/>
              </a:rPr>
              <a:t>increment </a:t>
            </a:r>
            <a:r>
              <a:rPr dirty="0" sz="1450" spc="-10">
                <a:latin typeface="Times New Roman"/>
                <a:cs typeface="Times New Roman"/>
              </a:rPr>
              <a:t>is any expression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method call. </a:t>
            </a:r>
            <a:r>
              <a:rPr dirty="0" sz="1450" spc="-20">
                <a:latin typeface="Times New Roman"/>
                <a:cs typeface="Times New Roman"/>
              </a:rPr>
              <a:t>Commonly, </a:t>
            </a:r>
            <a:r>
              <a:rPr dirty="0" sz="1450" spc="-10">
                <a:latin typeface="Times New Roman"/>
                <a:cs typeface="Times New Roman"/>
              </a:rPr>
              <a:t>the increment is  used to change the value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loop index to bring the state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loop closer to  returning </a:t>
            </a:r>
            <a:r>
              <a:rPr dirty="0" sz="1450" spc="-15">
                <a:latin typeface="Courier New"/>
                <a:cs typeface="Courier New"/>
              </a:rPr>
              <a:t>false</a:t>
            </a:r>
            <a:r>
              <a:rPr dirty="0" sz="1450" spc="-35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 stopping the loop. The increment takes place after each pass </a:t>
            </a:r>
            <a:r>
              <a:rPr dirty="0" sz="1450" spc="-5">
                <a:latin typeface="Times New Roman"/>
                <a:cs typeface="Times New Roman"/>
              </a:rPr>
              <a:t>of  </a:t>
            </a:r>
            <a:r>
              <a:rPr dirty="0" sz="1450" spc="-10">
                <a:latin typeface="Times New Roman"/>
                <a:cs typeface="Times New Roman"/>
              </a:rPr>
              <a:t>the loop. Similar to the </a:t>
            </a:r>
            <a:r>
              <a:rPr dirty="0" sz="1450" spc="-15" i="1">
                <a:latin typeface="Courier New"/>
                <a:cs typeface="Courier New"/>
              </a:rPr>
              <a:t>initialization </a:t>
            </a:r>
            <a:r>
              <a:rPr dirty="0" sz="1450" spc="-10">
                <a:latin typeface="Times New Roman"/>
                <a:cs typeface="Times New Roman"/>
              </a:rPr>
              <a:t>section, you can </a:t>
            </a:r>
            <a:r>
              <a:rPr dirty="0" sz="1450" spc="-5">
                <a:latin typeface="Times New Roman"/>
                <a:cs typeface="Times New Roman"/>
              </a:rPr>
              <a:t>put </a:t>
            </a:r>
            <a:r>
              <a:rPr dirty="0" sz="1450" spc="-10">
                <a:latin typeface="Times New Roman"/>
                <a:cs typeface="Times New Roman"/>
              </a:rPr>
              <a:t>more than </a:t>
            </a:r>
            <a:r>
              <a:rPr dirty="0" sz="1450" spc="-5">
                <a:latin typeface="Times New Roman"/>
                <a:cs typeface="Times New Roman"/>
              </a:rPr>
              <a:t>one  </a:t>
            </a:r>
            <a:r>
              <a:rPr dirty="0" sz="1450" spc="-10">
                <a:latin typeface="Times New Roman"/>
                <a:cs typeface="Times New Roman"/>
              </a:rPr>
              <a:t>expression in this section by separating each expression with </a:t>
            </a:r>
            <a:r>
              <a:rPr dirty="0" sz="1450" spc="-5">
                <a:latin typeface="Times New Roman"/>
                <a:cs typeface="Times New Roman"/>
              </a:rPr>
              <a:t>a</a:t>
            </a:r>
            <a:r>
              <a:rPr dirty="0" sz="1450" spc="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comma.</a:t>
            </a:r>
            <a:endParaRPr sz="1450">
              <a:latin typeface="Times New Roman"/>
              <a:cs typeface="Times New Roman"/>
            </a:endParaRPr>
          </a:p>
          <a:p>
            <a:pPr marL="12700" marR="32384">
              <a:lnSpc>
                <a:spcPct val="100699"/>
              </a:lnSpc>
              <a:spcBef>
                <a:spcPts val="625"/>
              </a:spcBef>
            </a:pP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 i="1">
                <a:latin typeface="Courier New"/>
                <a:cs typeface="Courier New"/>
              </a:rPr>
              <a:t>statement</a:t>
            </a:r>
            <a:r>
              <a:rPr dirty="0" sz="1450" spc="-509" i="1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part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of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for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that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executed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each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time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  iterates. As with </a:t>
            </a:r>
            <a:r>
              <a:rPr dirty="0" sz="1450" spc="-10">
                <a:latin typeface="Courier New"/>
                <a:cs typeface="Courier New"/>
              </a:rPr>
              <a:t>if</a:t>
            </a:r>
            <a:r>
              <a:rPr dirty="0" sz="1450" spc="-10">
                <a:latin typeface="Times New Roman"/>
                <a:cs typeface="Times New Roman"/>
              </a:rPr>
              <a:t>, you can include either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single statement </a:t>
            </a:r>
            <a:r>
              <a:rPr dirty="0" sz="1450" spc="-5">
                <a:latin typeface="Times New Roman"/>
                <a:cs typeface="Times New Roman"/>
              </a:rPr>
              <a:t>or a </a:t>
            </a:r>
            <a:r>
              <a:rPr dirty="0" sz="1450" spc="-10">
                <a:latin typeface="Times New Roman"/>
                <a:cs typeface="Times New Roman"/>
              </a:rPr>
              <a:t>block statement. The  previous example used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block because that is more common. The following example is </a:t>
            </a:r>
            <a:r>
              <a:rPr dirty="0" sz="1450" spc="-5">
                <a:latin typeface="Times New Roman"/>
                <a:cs typeface="Times New Roman"/>
              </a:rPr>
              <a:t>a  </a:t>
            </a:r>
            <a:r>
              <a:rPr dirty="0" sz="1450" spc="-10">
                <a:latin typeface="Courier New"/>
                <a:cs typeface="Courier New"/>
              </a:rPr>
              <a:t>for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that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sets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all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slots</a:t>
            </a:r>
            <a:r>
              <a:rPr dirty="0" sz="1450" spc="-5">
                <a:latin typeface="Times New Roman"/>
                <a:cs typeface="Times New Roman"/>
              </a:rPr>
              <a:t> of a </a:t>
            </a:r>
            <a:r>
              <a:rPr dirty="0" sz="1450" spc="-15">
                <a:latin typeface="Courier New"/>
                <a:cs typeface="Courier New"/>
              </a:rPr>
              <a:t>String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array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to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value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25">
                <a:latin typeface="Times New Roman"/>
                <a:cs typeface="Times New Roman"/>
              </a:rPr>
              <a:t>“Mr.”: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r>
              <a:rPr dirty="0"/>
              <a:t>15</a:t>
            </a:r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r>
              <a:rPr dirty="0"/>
              <a:t>16</a:t>
            </a:r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44504" y="408038"/>
            <a:ext cx="6667500" cy="964755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259079" marR="3355340">
              <a:lnSpc>
                <a:spcPts val="1220"/>
              </a:lnSpc>
              <a:spcBef>
                <a:spcPts val="204"/>
              </a:spcBef>
            </a:pPr>
            <a:r>
              <a:rPr dirty="0" sz="1050" spc="10">
                <a:latin typeface="Courier New"/>
                <a:cs typeface="Courier New"/>
              </a:rPr>
              <a:t>String[] salutation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new </a:t>
            </a:r>
            <a:r>
              <a:rPr dirty="0" sz="1050" spc="10">
                <a:latin typeface="Courier New"/>
                <a:cs typeface="Courier New"/>
              </a:rPr>
              <a:t>String[10];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dirty="0" sz="1050" spc="15">
                <a:latin typeface="Courier New"/>
                <a:cs typeface="Courier New"/>
              </a:rPr>
              <a:t>i; </a:t>
            </a:r>
            <a:r>
              <a:rPr dirty="0" sz="1050" spc="15">
                <a:solidFill>
                  <a:srgbClr val="6D6E70"/>
                </a:solidFill>
                <a:latin typeface="Courier New"/>
                <a:cs typeface="Courier New"/>
              </a:rPr>
              <a:t>// </a:t>
            </a:r>
            <a:r>
              <a:rPr dirty="0" sz="1050" spc="10">
                <a:solidFill>
                  <a:srgbClr val="6D6E70"/>
                </a:solidFill>
                <a:latin typeface="Courier New"/>
                <a:cs typeface="Courier New"/>
              </a:rPr>
              <a:t>the loop index</a:t>
            </a:r>
            <a:r>
              <a:rPr dirty="0" sz="1050" spc="20">
                <a:solidFill>
                  <a:srgbClr val="6D6E70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solidFill>
                  <a:srgbClr val="6D6E70"/>
                </a:solidFill>
                <a:latin typeface="Courier New"/>
                <a:cs typeface="Courier New"/>
              </a:rPr>
              <a:t>variable</a:t>
            </a:r>
            <a:endParaRPr sz="1050">
              <a:latin typeface="Courier New"/>
              <a:cs typeface="Courier New"/>
            </a:endParaRPr>
          </a:p>
          <a:p>
            <a:pPr marL="588010" marR="3026410" indent="-329565">
              <a:lnSpc>
                <a:spcPts val="1220"/>
              </a:lnSpc>
              <a:spcBef>
                <a:spcPts val="5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for </a:t>
            </a:r>
            <a:r>
              <a:rPr dirty="0" sz="1050" spc="15">
                <a:latin typeface="Courier New"/>
                <a:cs typeface="Courier New"/>
              </a:rPr>
              <a:t>(i = 0; i &lt; </a:t>
            </a:r>
            <a:r>
              <a:rPr dirty="0" sz="1050" spc="10">
                <a:latin typeface="Courier New"/>
                <a:cs typeface="Courier New"/>
              </a:rPr>
              <a:t>salutation.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length</a:t>
            </a:r>
            <a:r>
              <a:rPr dirty="0" sz="1050" spc="10">
                <a:latin typeface="Courier New"/>
                <a:cs typeface="Courier New"/>
              </a:rPr>
              <a:t>; i++) </a:t>
            </a:r>
            <a:r>
              <a:rPr dirty="0" sz="1050" spc="15">
                <a:latin typeface="Courier New"/>
                <a:cs typeface="Courier New"/>
              </a:rPr>
              <a:t>{  </a:t>
            </a:r>
            <a:r>
              <a:rPr dirty="0" sz="1050" spc="10">
                <a:latin typeface="Courier New"/>
                <a:cs typeface="Courier New"/>
              </a:rPr>
              <a:t>salutation[i]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“Mr.”</a:t>
            </a:r>
            <a:r>
              <a:rPr dirty="0" sz="1050" spc="10">
                <a:latin typeface="Courier New"/>
                <a:cs typeface="Courier New"/>
              </a:rPr>
              <a:t>;</a:t>
            </a:r>
            <a:endParaRPr sz="1050">
              <a:latin typeface="Courier New"/>
              <a:cs typeface="Courier New"/>
            </a:endParaRPr>
          </a:p>
          <a:p>
            <a:pPr marL="259079">
              <a:lnSpc>
                <a:spcPts val="1195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12700" marR="62865" indent="-635">
              <a:lnSpc>
                <a:spcPct val="100699"/>
              </a:lnSpc>
              <a:spcBef>
                <a:spcPts val="705"/>
              </a:spcBef>
            </a:pPr>
            <a:r>
              <a:rPr dirty="0" sz="1450" spc="-10">
                <a:latin typeface="Times New Roman"/>
                <a:cs typeface="Times New Roman"/>
              </a:rPr>
              <a:t>In this example, the variable </a:t>
            </a:r>
            <a:r>
              <a:rPr dirty="0" sz="1450" spc="-10">
                <a:latin typeface="Courier New"/>
                <a:cs typeface="Courier New"/>
              </a:rPr>
              <a:t>i </a:t>
            </a:r>
            <a:r>
              <a:rPr dirty="0" sz="1450" spc="-10">
                <a:latin typeface="Times New Roman"/>
                <a:cs typeface="Times New Roman"/>
              </a:rPr>
              <a:t>serves as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loop index; it counts the number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times the  loop has been executed. Before each trip through the loop, the index value is compared  with </a:t>
            </a:r>
            <a:r>
              <a:rPr dirty="0" sz="1450" spc="-15">
                <a:latin typeface="Courier New"/>
                <a:cs typeface="Courier New"/>
              </a:rPr>
              <a:t>salutation.length</a:t>
            </a:r>
            <a:r>
              <a:rPr dirty="0" sz="1450" spc="-15">
                <a:latin typeface="Times New Roman"/>
                <a:cs typeface="Times New Roman"/>
              </a:rPr>
              <a:t>, </a:t>
            </a:r>
            <a:r>
              <a:rPr dirty="0" sz="1450" spc="-10">
                <a:latin typeface="Times New Roman"/>
                <a:cs typeface="Times New Roman"/>
              </a:rPr>
              <a:t>the number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elements in the </a:t>
            </a:r>
            <a:r>
              <a:rPr dirty="0" sz="1450" spc="-15">
                <a:latin typeface="Courier New"/>
                <a:cs typeface="Courier New"/>
              </a:rPr>
              <a:t>salutation</a:t>
            </a:r>
            <a:r>
              <a:rPr dirty="0" sz="1450" spc="-360">
                <a:latin typeface="Courier New"/>
                <a:cs typeface="Courier New"/>
              </a:rPr>
              <a:t> </a:t>
            </a:r>
            <a:r>
              <a:rPr dirty="0" sz="1450" spc="-25">
                <a:latin typeface="Times New Roman"/>
                <a:cs typeface="Times New Roman"/>
              </a:rPr>
              <a:t>array. </a:t>
            </a:r>
            <a:r>
              <a:rPr dirty="0" sz="1450" spc="-10">
                <a:latin typeface="Times New Roman"/>
                <a:cs typeface="Times New Roman"/>
              </a:rPr>
              <a:t>When  the index is equal to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greater than </a:t>
            </a:r>
            <a:r>
              <a:rPr dirty="0" sz="1450" spc="-15">
                <a:latin typeface="Courier New"/>
                <a:cs typeface="Courier New"/>
              </a:rPr>
              <a:t>salutation.length</a:t>
            </a:r>
            <a:r>
              <a:rPr dirty="0" sz="1450" spc="-15">
                <a:latin typeface="Times New Roman"/>
                <a:cs typeface="Times New Roman"/>
              </a:rPr>
              <a:t>, </a:t>
            </a:r>
            <a:r>
              <a:rPr dirty="0" sz="1450" spc="-10">
                <a:latin typeface="Times New Roman"/>
                <a:cs typeface="Times New Roman"/>
              </a:rPr>
              <a:t>the loop is</a:t>
            </a:r>
            <a:r>
              <a:rPr dirty="0" sz="1450" spc="10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exited.</a:t>
            </a:r>
            <a:endParaRPr sz="1450">
              <a:latin typeface="Times New Roman"/>
              <a:cs typeface="Times New Roman"/>
            </a:endParaRPr>
          </a:p>
          <a:p>
            <a:pPr marL="12700" marR="5080">
              <a:lnSpc>
                <a:spcPct val="103499"/>
              </a:lnSpc>
              <a:spcBef>
                <a:spcPts val="720"/>
              </a:spcBef>
            </a:pPr>
            <a:r>
              <a:rPr dirty="0" sz="1450" spc="-10">
                <a:latin typeface="Times New Roman"/>
                <a:cs typeface="Times New Roman"/>
              </a:rPr>
              <a:t>The final element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0">
                <a:latin typeface="Courier New"/>
                <a:cs typeface="Courier New"/>
              </a:rPr>
              <a:t>for</a:t>
            </a:r>
            <a:r>
              <a:rPr dirty="0" sz="1450" spc="-37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 is </a:t>
            </a:r>
            <a:r>
              <a:rPr dirty="0" sz="1450" spc="-10">
                <a:latin typeface="Courier New"/>
                <a:cs typeface="Courier New"/>
              </a:rPr>
              <a:t>i++</a:t>
            </a:r>
            <a:r>
              <a:rPr dirty="0" sz="1450" spc="-10">
                <a:latin typeface="Times New Roman"/>
                <a:cs typeface="Times New Roman"/>
              </a:rPr>
              <a:t>. This causes the loop index to increment by  1 each time the loop is executed. </a:t>
            </a:r>
            <a:r>
              <a:rPr dirty="0" sz="1450" spc="-15">
                <a:latin typeface="Times New Roman"/>
                <a:cs typeface="Times New Roman"/>
              </a:rPr>
              <a:t>Without </a:t>
            </a:r>
            <a:r>
              <a:rPr dirty="0" sz="1450" spc="-10">
                <a:latin typeface="Times New Roman"/>
                <a:cs typeface="Times New Roman"/>
              </a:rPr>
              <a:t>this statement, the loop would never</a:t>
            </a:r>
            <a:r>
              <a:rPr dirty="0" sz="1450" spc="11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stop.</a:t>
            </a:r>
            <a:endParaRPr sz="1450">
              <a:latin typeface="Times New Roman"/>
              <a:cs typeface="Times New Roman"/>
            </a:endParaRPr>
          </a:p>
          <a:p>
            <a:pPr marL="12700" marR="205740" indent="-635">
              <a:lnSpc>
                <a:spcPct val="103499"/>
              </a:lnSpc>
              <a:spcBef>
                <a:spcPts val="575"/>
              </a:spcBef>
            </a:pPr>
            <a:r>
              <a:rPr dirty="0" sz="1450" spc="-10">
                <a:latin typeface="Times New Roman"/>
                <a:cs typeface="Times New Roman"/>
              </a:rPr>
              <a:t>The statement inside the loop sets an element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5">
                <a:latin typeface="Courier New"/>
                <a:cs typeface="Courier New"/>
              </a:rPr>
              <a:t>salutation</a:t>
            </a:r>
            <a:r>
              <a:rPr dirty="0" sz="1450" spc="-37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array equal to </a:t>
            </a:r>
            <a:r>
              <a:rPr dirty="0" sz="1450" spc="-25">
                <a:latin typeface="Times New Roman"/>
                <a:cs typeface="Times New Roman"/>
              </a:rPr>
              <a:t>“Mr.”  </a:t>
            </a:r>
            <a:r>
              <a:rPr dirty="0" sz="1450" spc="-10">
                <a:latin typeface="Times New Roman"/>
                <a:cs typeface="Times New Roman"/>
              </a:rPr>
              <a:t>The loop index is used to determine which element is</a:t>
            </a:r>
            <a:r>
              <a:rPr dirty="0" sz="1450" spc="4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modified.</a:t>
            </a:r>
            <a:endParaRPr sz="1450">
              <a:latin typeface="Times New Roman"/>
              <a:cs typeface="Times New Roman"/>
            </a:endParaRPr>
          </a:p>
          <a:p>
            <a:pPr marL="12700" marR="89535">
              <a:lnSpc>
                <a:spcPct val="103499"/>
              </a:lnSpc>
              <a:spcBef>
                <a:spcPts val="575"/>
              </a:spcBef>
            </a:pPr>
            <a:r>
              <a:rPr dirty="0" sz="1450" spc="-10">
                <a:latin typeface="Times New Roman"/>
                <a:cs typeface="Times New Roman"/>
              </a:rPr>
              <a:t>Any part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0">
                <a:latin typeface="Courier New"/>
                <a:cs typeface="Courier New"/>
              </a:rPr>
              <a:t>for </a:t>
            </a:r>
            <a:r>
              <a:rPr dirty="0" sz="1450" spc="-10">
                <a:latin typeface="Times New Roman"/>
                <a:cs typeface="Times New Roman"/>
              </a:rPr>
              <a:t>loop can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an empty statement; in other words, you can include </a:t>
            </a:r>
            <a:r>
              <a:rPr dirty="0" sz="1450" spc="-5">
                <a:latin typeface="Times New Roman"/>
                <a:cs typeface="Times New Roman"/>
              </a:rPr>
              <a:t>a  </a:t>
            </a:r>
            <a:r>
              <a:rPr dirty="0" sz="1450" spc="-10">
                <a:latin typeface="Times New Roman"/>
                <a:cs typeface="Times New Roman"/>
              </a:rPr>
              <a:t>semicolon with no expression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statement, and that part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0">
                <a:latin typeface="Courier New"/>
                <a:cs typeface="Courier New"/>
              </a:rPr>
              <a:t>for</a:t>
            </a:r>
            <a:r>
              <a:rPr dirty="0" sz="1450" spc="-36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 is ignored. Note  that if you do use an empty statement in </a:t>
            </a:r>
            <a:r>
              <a:rPr dirty="0" sz="1450" spc="-5">
                <a:latin typeface="Times New Roman"/>
                <a:cs typeface="Times New Roman"/>
              </a:rPr>
              <a:t>your </a:t>
            </a:r>
            <a:r>
              <a:rPr dirty="0" sz="1450" spc="-10">
                <a:latin typeface="Courier New"/>
                <a:cs typeface="Courier New"/>
              </a:rPr>
              <a:t>for </a:t>
            </a:r>
            <a:r>
              <a:rPr dirty="0" sz="1450" spc="-10">
                <a:latin typeface="Times New Roman"/>
                <a:cs typeface="Times New Roman"/>
              </a:rPr>
              <a:t>loop, you might have to initialize </a:t>
            </a:r>
            <a:r>
              <a:rPr dirty="0" sz="1450" spc="-5">
                <a:latin typeface="Times New Roman"/>
                <a:cs typeface="Times New Roman"/>
              </a:rPr>
              <a:t>or  </a:t>
            </a:r>
            <a:r>
              <a:rPr dirty="0" sz="1450" spc="-10">
                <a:latin typeface="Times New Roman"/>
                <a:cs typeface="Times New Roman"/>
              </a:rPr>
              <a:t>increment any loop variables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loop indexes yourself elsewhere in the</a:t>
            </a:r>
            <a:r>
              <a:rPr dirty="0" sz="1450" spc="7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program.</a:t>
            </a:r>
            <a:endParaRPr sz="1450">
              <a:latin typeface="Times New Roman"/>
              <a:cs typeface="Times New Roman"/>
            </a:endParaRPr>
          </a:p>
          <a:p>
            <a:pPr marL="12700" marR="196215" indent="-635">
              <a:lnSpc>
                <a:spcPct val="100699"/>
              </a:lnSpc>
              <a:spcBef>
                <a:spcPts val="625"/>
              </a:spcBef>
            </a:pPr>
            <a:r>
              <a:rPr dirty="0" sz="1450" spc="-60">
                <a:latin typeface="Times New Roman"/>
                <a:cs typeface="Times New Roman"/>
              </a:rPr>
              <a:t>You </a:t>
            </a:r>
            <a:r>
              <a:rPr dirty="0" sz="1450" spc="-10">
                <a:latin typeface="Times New Roman"/>
                <a:cs typeface="Times New Roman"/>
              </a:rPr>
              <a:t>also can have an empty statement as the body </a:t>
            </a:r>
            <a:r>
              <a:rPr dirty="0" sz="1450" spc="-5">
                <a:latin typeface="Times New Roman"/>
                <a:cs typeface="Times New Roman"/>
              </a:rPr>
              <a:t>of your </a:t>
            </a:r>
            <a:r>
              <a:rPr dirty="0" sz="1450" spc="-10">
                <a:latin typeface="Courier New"/>
                <a:cs typeface="Courier New"/>
              </a:rPr>
              <a:t>for </a:t>
            </a:r>
            <a:r>
              <a:rPr dirty="0" sz="1450" spc="-10">
                <a:latin typeface="Times New Roman"/>
                <a:cs typeface="Times New Roman"/>
              </a:rPr>
              <a:t>loop if everything you  want to do is in the first line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that loop. For example, the following </a:t>
            </a:r>
            <a:r>
              <a:rPr dirty="0" sz="1450" spc="-10">
                <a:latin typeface="Courier New"/>
                <a:cs typeface="Courier New"/>
              </a:rPr>
              <a:t>for</a:t>
            </a:r>
            <a:r>
              <a:rPr dirty="0" sz="1450" spc="-31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 finds the  first prime number higher than </a:t>
            </a:r>
            <a:r>
              <a:rPr dirty="0" sz="1450" spc="-5">
                <a:latin typeface="Times New Roman"/>
                <a:cs typeface="Times New Roman"/>
              </a:rPr>
              <a:t>4,000. </a:t>
            </a:r>
            <a:r>
              <a:rPr dirty="0" sz="1450" spc="-10">
                <a:latin typeface="Times New Roman"/>
                <a:cs typeface="Times New Roman"/>
              </a:rPr>
              <a:t>(It assumes the existence </a:t>
            </a:r>
            <a:r>
              <a:rPr dirty="0" sz="1450" spc="-5">
                <a:latin typeface="Times New Roman"/>
                <a:cs typeface="Times New Roman"/>
              </a:rPr>
              <a:t>of a </a:t>
            </a:r>
            <a:r>
              <a:rPr dirty="0" sz="1450" spc="-10">
                <a:latin typeface="Times New Roman"/>
                <a:cs typeface="Times New Roman"/>
              </a:rPr>
              <a:t>method called  </a:t>
            </a:r>
            <a:r>
              <a:rPr dirty="0" sz="1450" spc="-15">
                <a:latin typeface="Courier New"/>
                <a:cs typeface="Courier New"/>
              </a:rPr>
              <a:t>notPrime()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that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returns</a:t>
            </a:r>
            <a:r>
              <a:rPr dirty="0" sz="1450" spc="-5">
                <a:latin typeface="Times New Roman"/>
                <a:cs typeface="Times New Roman"/>
              </a:rPr>
              <a:t> a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Boolean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value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to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indicate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when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i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</a:t>
            </a:r>
            <a:r>
              <a:rPr dirty="0" sz="1450" spc="-5">
                <a:latin typeface="Times New Roman"/>
                <a:cs typeface="Times New Roman"/>
              </a:rPr>
              <a:t> not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prime.)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250">
              <a:latin typeface="Times New Roman"/>
              <a:cs typeface="Times New Roman"/>
            </a:endParaRPr>
          </a:p>
          <a:p>
            <a:pPr marL="259079">
              <a:lnSpc>
                <a:spcPct val="100000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for </a:t>
            </a:r>
            <a:r>
              <a:rPr dirty="0" sz="1050" spc="15">
                <a:latin typeface="Courier New"/>
                <a:cs typeface="Courier New"/>
              </a:rPr>
              <a:t>(i = </a:t>
            </a:r>
            <a:r>
              <a:rPr dirty="0" sz="1050" spc="10">
                <a:latin typeface="Courier New"/>
                <a:cs typeface="Courier New"/>
              </a:rPr>
              <a:t>4001; notPrime(i); </a:t>
            </a:r>
            <a:r>
              <a:rPr dirty="0" sz="1050" spc="15">
                <a:latin typeface="Courier New"/>
                <a:cs typeface="Courier New"/>
              </a:rPr>
              <a:t>i +=</a:t>
            </a:r>
            <a:r>
              <a:rPr dirty="0" sz="1050" spc="25"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2);</a:t>
            </a:r>
            <a:endParaRPr sz="1050">
              <a:latin typeface="Courier New"/>
              <a:cs typeface="Courier New"/>
            </a:endParaRPr>
          </a:p>
          <a:p>
            <a:pPr marL="12700" marR="44450">
              <a:lnSpc>
                <a:spcPct val="103499"/>
              </a:lnSpc>
              <a:spcBef>
                <a:spcPts val="655"/>
              </a:spcBef>
            </a:pPr>
            <a:r>
              <a:rPr dirty="0" sz="1450" spc="-10">
                <a:latin typeface="Times New Roman"/>
                <a:cs typeface="Times New Roman"/>
              </a:rPr>
              <a:t>The semicolon at the end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0">
                <a:latin typeface="Courier New"/>
                <a:cs typeface="Courier New"/>
              </a:rPr>
              <a:t>for</a:t>
            </a:r>
            <a:r>
              <a:rPr dirty="0" sz="1450" spc="-35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 indicates that the loop has no statements in  its </a:t>
            </a:r>
            <a:r>
              <a:rPr dirty="0" sz="1450" spc="-25">
                <a:latin typeface="Times New Roman"/>
                <a:cs typeface="Times New Roman"/>
              </a:rPr>
              <a:t>body.</a:t>
            </a:r>
            <a:endParaRPr sz="1450">
              <a:latin typeface="Times New Roman"/>
              <a:cs typeface="Times New Roman"/>
            </a:endParaRPr>
          </a:p>
          <a:p>
            <a:pPr marL="12700" marR="191135">
              <a:lnSpc>
                <a:spcPct val="103499"/>
              </a:lnSpc>
              <a:spcBef>
                <a:spcPts val="575"/>
              </a:spcBef>
            </a:pPr>
            <a:r>
              <a:rPr dirty="0" sz="1450" spc="-10">
                <a:latin typeface="Times New Roman"/>
                <a:cs typeface="Times New Roman"/>
              </a:rPr>
              <a:t>A common mistake in </a:t>
            </a:r>
            <a:r>
              <a:rPr dirty="0" sz="1450" spc="-10">
                <a:latin typeface="Courier New"/>
                <a:cs typeface="Courier New"/>
              </a:rPr>
              <a:t>for</a:t>
            </a:r>
            <a:r>
              <a:rPr dirty="0" sz="1450" spc="-46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loops is to accidentally </a:t>
            </a:r>
            <a:r>
              <a:rPr dirty="0" sz="1450" spc="-5">
                <a:latin typeface="Times New Roman"/>
                <a:cs typeface="Times New Roman"/>
              </a:rPr>
              <a:t>put a </a:t>
            </a:r>
            <a:r>
              <a:rPr dirty="0" sz="1450" spc="-10">
                <a:latin typeface="Times New Roman"/>
                <a:cs typeface="Times New Roman"/>
              </a:rPr>
              <a:t>semicolon at the end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line  that includes the </a:t>
            </a:r>
            <a:r>
              <a:rPr dirty="0" sz="1450" spc="-10">
                <a:latin typeface="Courier New"/>
                <a:cs typeface="Courier New"/>
              </a:rPr>
              <a:t>for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statement: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00">
              <a:latin typeface="Times New Roman"/>
              <a:cs typeface="Times New Roman"/>
            </a:endParaRPr>
          </a:p>
          <a:p>
            <a:pPr marL="259079">
              <a:lnSpc>
                <a:spcPts val="1240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dirty="0" sz="1050" spc="15">
                <a:latin typeface="Courier New"/>
                <a:cs typeface="Courier New"/>
              </a:rPr>
              <a:t>x = 1;</a:t>
            </a:r>
            <a:endParaRPr sz="1050">
              <a:latin typeface="Courier New"/>
              <a:cs typeface="Courier New"/>
            </a:endParaRPr>
          </a:p>
          <a:p>
            <a:pPr marL="259079">
              <a:lnSpc>
                <a:spcPts val="1225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for </a:t>
            </a:r>
            <a:r>
              <a:rPr dirty="0" sz="1050" spc="15">
                <a:latin typeface="Courier New"/>
                <a:cs typeface="Courier New"/>
              </a:rPr>
              <a:t>(i = 0; i &lt; </a:t>
            </a:r>
            <a:r>
              <a:rPr dirty="0" sz="1050" spc="10">
                <a:latin typeface="Courier New"/>
                <a:cs typeface="Courier New"/>
              </a:rPr>
              <a:t>10; i++);</a:t>
            </a:r>
            <a:endParaRPr sz="1050">
              <a:latin typeface="Courier New"/>
              <a:cs typeface="Courier New"/>
            </a:endParaRPr>
          </a:p>
          <a:p>
            <a:pPr marL="588645">
              <a:lnSpc>
                <a:spcPts val="1240"/>
              </a:lnSpc>
            </a:pPr>
            <a:r>
              <a:rPr dirty="0" sz="1050" spc="15">
                <a:latin typeface="Courier New"/>
                <a:cs typeface="Courier New"/>
              </a:rPr>
              <a:t>x = x * i; </a:t>
            </a:r>
            <a:r>
              <a:rPr dirty="0" sz="1050" spc="15">
                <a:solidFill>
                  <a:srgbClr val="6D6E70"/>
                </a:solidFill>
                <a:latin typeface="Courier New"/>
                <a:cs typeface="Courier New"/>
              </a:rPr>
              <a:t>// </a:t>
            </a:r>
            <a:r>
              <a:rPr dirty="0" sz="1050" spc="10">
                <a:solidFill>
                  <a:srgbClr val="6D6E70"/>
                </a:solidFill>
                <a:latin typeface="Courier New"/>
                <a:cs typeface="Courier New"/>
              </a:rPr>
              <a:t>this line </a:t>
            </a:r>
            <a:r>
              <a:rPr dirty="0" sz="1050" spc="15">
                <a:solidFill>
                  <a:srgbClr val="6D6E70"/>
                </a:solidFill>
                <a:latin typeface="Courier New"/>
                <a:cs typeface="Courier New"/>
              </a:rPr>
              <a:t>is </a:t>
            </a:r>
            <a:r>
              <a:rPr dirty="0" sz="1050" spc="10">
                <a:solidFill>
                  <a:srgbClr val="6D6E70"/>
                </a:solidFill>
                <a:latin typeface="Courier New"/>
                <a:cs typeface="Courier New"/>
              </a:rPr>
              <a:t>not inside the</a:t>
            </a:r>
            <a:r>
              <a:rPr dirty="0" sz="1050" spc="35">
                <a:solidFill>
                  <a:srgbClr val="6D6E70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solidFill>
                  <a:srgbClr val="6D6E70"/>
                </a:solidFill>
                <a:latin typeface="Courier New"/>
                <a:cs typeface="Courier New"/>
              </a:rPr>
              <a:t>loop!</a:t>
            </a:r>
            <a:endParaRPr sz="1050">
              <a:latin typeface="Courier New"/>
              <a:cs typeface="Courier New"/>
            </a:endParaRPr>
          </a:p>
          <a:p>
            <a:pPr marL="12700" marR="69215">
              <a:lnSpc>
                <a:spcPct val="103499"/>
              </a:lnSpc>
              <a:spcBef>
                <a:spcPts val="655"/>
              </a:spcBef>
            </a:pPr>
            <a:r>
              <a:rPr dirty="0" sz="1450" spc="-10">
                <a:latin typeface="Times New Roman"/>
                <a:cs typeface="Times New Roman"/>
              </a:rPr>
              <a:t>In this example, the semicolon outside the parentheses in the </a:t>
            </a:r>
            <a:r>
              <a:rPr dirty="0" sz="1450" spc="-10">
                <a:latin typeface="Courier New"/>
                <a:cs typeface="Courier New"/>
              </a:rPr>
              <a:t>for</a:t>
            </a:r>
            <a:r>
              <a:rPr dirty="0" sz="1450" spc="-34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 ends the loop  without executing </a:t>
            </a:r>
            <a:r>
              <a:rPr dirty="0" sz="1450" spc="-10">
                <a:latin typeface="Courier New"/>
                <a:cs typeface="Courier New"/>
              </a:rPr>
              <a:t>x = x * i </a:t>
            </a:r>
            <a:r>
              <a:rPr dirty="0" sz="1450" spc="-10">
                <a:latin typeface="Times New Roman"/>
                <a:cs typeface="Times New Roman"/>
              </a:rPr>
              <a:t>as part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loop. The </a:t>
            </a:r>
            <a:r>
              <a:rPr dirty="0" sz="1450" spc="-10">
                <a:latin typeface="Courier New"/>
                <a:cs typeface="Courier New"/>
              </a:rPr>
              <a:t>x = x * i </a:t>
            </a:r>
            <a:r>
              <a:rPr dirty="0" sz="1450" spc="-10">
                <a:latin typeface="Times New Roman"/>
                <a:cs typeface="Times New Roman"/>
              </a:rPr>
              <a:t>line is executed  only once because it is outside the </a:t>
            </a:r>
            <a:r>
              <a:rPr dirty="0" sz="1450" spc="-10">
                <a:latin typeface="Courier New"/>
                <a:cs typeface="Courier New"/>
              </a:rPr>
              <a:t>for </a:t>
            </a:r>
            <a:r>
              <a:rPr dirty="0" sz="1450" spc="-10">
                <a:latin typeface="Times New Roman"/>
                <a:cs typeface="Times New Roman"/>
              </a:rPr>
              <a:t>loop. Be careful </a:t>
            </a:r>
            <a:r>
              <a:rPr dirty="0" sz="1450" spc="-5">
                <a:latin typeface="Times New Roman"/>
                <a:cs typeface="Times New Roman"/>
              </a:rPr>
              <a:t>not </a:t>
            </a:r>
            <a:r>
              <a:rPr dirty="0" sz="1450" spc="-10">
                <a:latin typeface="Times New Roman"/>
                <a:cs typeface="Times New Roman"/>
              </a:rPr>
              <a:t>to make this mistake in </a:t>
            </a:r>
            <a:r>
              <a:rPr dirty="0" sz="1450" spc="-5">
                <a:latin typeface="Times New Roman"/>
                <a:cs typeface="Times New Roman"/>
              </a:rPr>
              <a:t>your  </a:t>
            </a:r>
            <a:r>
              <a:rPr dirty="0" sz="1450" spc="-10">
                <a:latin typeface="Times New Roman"/>
                <a:cs typeface="Times New Roman"/>
              </a:rPr>
              <a:t>Java programs.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1450" spc="-10">
                <a:latin typeface="Times New Roman"/>
                <a:cs typeface="Times New Roman"/>
              </a:rPr>
              <a:t>The next project you undertake is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rewrite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HalfDollar application that uses</a:t>
            </a:r>
            <a:r>
              <a:rPr dirty="0" sz="1450" spc="11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for</a:t>
            </a:r>
            <a:endParaRPr sz="14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1450" spc="-10">
                <a:latin typeface="Times New Roman"/>
                <a:cs typeface="Times New Roman"/>
              </a:rPr>
              <a:t>loops to remove redundant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code.</a:t>
            </a:r>
            <a:endParaRPr sz="1450">
              <a:latin typeface="Times New Roman"/>
              <a:cs typeface="Times New Roman"/>
            </a:endParaRPr>
          </a:p>
          <a:p>
            <a:pPr marL="12700" marR="177165">
              <a:lnSpc>
                <a:spcPts val="1660"/>
              </a:lnSpc>
              <a:spcBef>
                <a:spcPts val="755"/>
              </a:spcBef>
            </a:pPr>
            <a:r>
              <a:rPr dirty="0" sz="1450" spc="-10">
                <a:latin typeface="Times New Roman"/>
                <a:cs typeface="Times New Roman"/>
              </a:rPr>
              <a:t>The original application works with an array that is only three elements long. The new  version shown in </a:t>
            </a:r>
            <a:r>
              <a:rPr dirty="0" u="sng" sz="1450" spc="-1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Listing 4.3</a:t>
            </a:r>
            <a:r>
              <a:rPr dirty="0" sz="1450" spc="-10">
                <a:latin typeface="Times New Roman"/>
                <a:cs typeface="Times New Roman"/>
              </a:rPr>
              <a:t>, called </a:t>
            </a:r>
            <a:r>
              <a:rPr dirty="0" sz="1450" spc="-15">
                <a:latin typeface="Times New Roman"/>
                <a:cs typeface="Times New Roman"/>
              </a:rPr>
              <a:t>HalfLooper, </a:t>
            </a:r>
            <a:r>
              <a:rPr dirty="0" sz="1450" spc="-10">
                <a:latin typeface="Times New Roman"/>
                <a:cs typeface="Times New Roman"/>
              </a:rPr>
              <a:t>is shorter and more flexible and returns  the same output. Create an empty Java file with that class name and the package name  </a:t>
            </a:r>
            <a:r>
              <a:rPr dirty="0" sz="1450" spc="-15">
                <a:latin typeface="Courier New"/>
                <a:cs typeface="Courier New"/>
              </a:rPr>
              <a:t>com.java21days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 NetBeans.</a:t>
            </a:r>
            <a:endParaRPr sz="14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165" y="1028955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2B2B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165" y="1056394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165" y="1024382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30">
                <a:moveTo>
                  <a:pt x="0" y="36585"/>
                </a:moveTo>
                <a:lnTo>
                  <a:pt x="0" y="0"/>
                </a:lnTo>
                <a:lnTo>
                  <a:pt x="9141" y="0"/>
                </a:lnTo>
                <a:lnTo>
                  <a:pt x="9141" y="27438"/>
                </a:lnTo>
                <a:lnTo>
                  <a:pt x="0" y="36585"/>
                </a:lnTo>
                <a:close/>
              </a:path>
            </a:pathLst>
          </a:custGeom>
          <a:solidFill>
            <a:srgbClr val="2B2B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161" y="1024382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30">
                <a:moveTo>
                  <a:pt x="0" y="0"/>
                </a:moveTo>
                <a:lnTo>
                  <a:pt x="0" y="36585"/>
                </a:lnTo>
                <a:lnTo>
                  <a:pt x="9141" y="27438"/>
                </a:lnTo>
                <a:lnTo>
                  <a:pt x="9141" y="0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093626" y="1033529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40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093622" y="1033529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40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165" y="4358199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2B2B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165" y="4385638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165" y="4353626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36585"/>
                </a:moveTo>
                <a:lnTo>
                  <a:pt x="0" y="0"/>
                </a:lnTo>
                <a:lnTo>
                  <a:pt x="9141" y="0"/>
                </a:lnTo>
                <a:lnTo>
                  <a:pt x="9141" y="27438"/>
                </a:lnTo>
                <a:lnTo>
                  <a:pt x="0" y="36585"/>
                </a:lnTo>
                <a:close/>
              </a:path>
            </a:pathLst>
          </a:custGeom>
          <a:solidFill>
            <a:srgbClr val="2B2B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7161" y="4353626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0"/>
                </a:moveTo>
                <a:lnTo>
                  <a:pt x="0" y="36585"/>
                </a:lnTo>
                <a:lnTo>
                  <a:pt x="9141" y="27438"/>
                </a:lnTo>
                <a:lnTo>
                  <a:pt x="9141" y="0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093626" y="4362772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39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093622" y="4362772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39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7165" y="7879514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2B2B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7165" y="7906953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7165" y="7874941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36585"/>
                </a:moveTo>
                <a:lnTo>
                  <a:pt x="0" y="0"/>
                </a:lnTo>
                <a:lnTo>
                  <a:pt x="9141" y="0"/>
                </a:lnTo>
                <a:lnTo>
                  <a:pt x="9141" y="27438"/>
                </a:lnTo>
                <a:lnTo>
                  <a:pt x="0" y="36585"/>
                </a:lnTo>
                <a:close/>
              </a:path>
            </a:pathLst>
          </a:custGeom>
          <a:solidFill>
            <a:srgbClr val="2B2B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7161" y="7874941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0"/>
                </a:moveTo>
                <a:lnTo>
                  <a:pt x="0" y="36585"/>
                </a:lnTo>
                <a:lnTo>
                  <a:pt x="9141" y="27438"/>
                </a:lnTo>
                <a:lnTo>
                  <a:pt x="9141" y="0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093626" y="7884087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40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093622" y="7884087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40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57165" y="9050237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2B2B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57165" y="9077676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57165" y="9045664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36585"/>
                </a:moveTo>
                <a:lnTo>
                  <a:pt x="0" y="0"/>
                </a:lnTo>
                <a:lnTo>
                  <a:pt x="9141" y="0"/>
                </a:lnTo>
                <a:lnTo>
                  <a:pt x="9141" y="27438"/>
                </a:lnTo>
                <a:lnTo>
                  <a:pt x="0" y="36585"/>
                </a:lnTo>
                <a:close/>
              </a:path>
            </a:pathLst>
          </a:custGeom>
          <a:solidFill>
            <a:srgbClr val="2B2B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57161" y="9045664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0"/>
                </a:moveTo>
                <a:lnTo>
                  <a:pt x="0" y="36585"/>
                </a:lnTo>
                <a:lnTo>
                  <a:pt x="9141" y="27438"/>
                </a:lnTo>
                <a:lnTo>
                  <a:pt x="9141" y="0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7093626" y="9054810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40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093622" y="9054810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40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444505" y="417184"/>
            <a:ext cx="3937000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15">
                <a:solidFill>
                  <a:srgbClr val="666666"/>
                </a:solidFill>
                <a:latin typeface="Times New Roman"/>
                <a:cs typeface="Times New Roman"/>
              </a:rPr>
              <a:t>LISTING </a:t>
            </a:r>
            <a:r>
              <a:rPr dirty="0" sz="1450" spc="-5">
                <a:solidFill>
                  <a:srgbClr val="666666"/>
                </a:solidFill>
                <a:latin typeface="Times New Roman"/>
                <a:cs typeface="Times New Roman"/>
              </a:rPr>
              <a:t>4.3 </a:t>
            </a:r>
            <a:r>
              <a:rPr dirty="0" sz="1450" spc="-10">
                <a:latin typeface="Times New Roman"/>
                <a:cs typeface="Times New Roman"/>
              </a:rPr>
              <a:t>The Full </a:t>
            </a:r>
            <a:r>
              <a:rPr dirty="0" sz="1450" spc="-35">
                <a:latin typeface="Times New Roman"/>
                <a:cs typeface="Times New Roman"/>
              </a:rPr>
              <a:t>Text </a:t>
            </a:r>
            <a:r>
              <a:rPr dirty="0" sz="1450" spc="-5">
                <a:latin typeface="Times New Roman"/>
                <a:cs typeface="Times New Roman"/>
              </a:rPr>
              <a:t>of</a:t>
            </a:r>
            <a:r>
              <a:rPr dirty="0" sz="1450" spc="7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HalfLooper.java</a:t>
            </a:r>
            <a:endParaRPr sz="1450">
              <a:latin typeface="Courier New"/>
              <a:cs typeface="Courier New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73589" y="1112300"/>
            <a:ext cx="2164715" cy="50101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ts val="1240"/>
              </a:lnSpc>
              <a:spcBef>
                <a:spcPts val="130"/>
              </a:spcBef>
            </a:pPr>
            <a:r>
              <a:rPr dirty="0" sz="1050" spc="15">
                <a:latin typeface="Courier New"/>
                <a:cs typeface="Courier New"/>
              </a:rPr>
              <a:t>1: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package</a:t>
            </a:r>
            <a:r>
              <a:rPr dirty="0" sz="1050" spc="-1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com.java21days;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2: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ts val="1240"/>
              </a:lnSpc>
            </a:pPr>
            <a:r>
              <a:rPr dirty="0" sz="1050" spc="15">
                <a:latin typeface="Courier New"/>
                <a:cs typeface="Courier New"/>
              </a:rPr>
              <a:t>3: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class </a:t>
            </a:r>
            <a:r>
              <a:rPr dirty="0" sz="1050" spc="10">
                <a:latin typeface="Courier New"/>
                <a:cs typeface="Courier New"/>
              </a:rPr>
              <a:t>HalfLooper</a:t>
            </a:r>
            <a:r>
              <a:rPr dirty="0" sz="1050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{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349481" y="1578760"/>
            <a:ext cx="5044440" cy="81216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ts val="1240"/>
              </a:lnSpc>
              <a:spcBef>
                <a:spcPts val="130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public static void </a:t>
            </a:r>
            <a:r>
              <a:rPr dirty="0" sz="1050" spc="10">
                <a:latin typeface="Courier New"/>
                <a:cs typeface="Courier New"/>
              </a:rPr>
              <a:t>main(String[] arguments)</a:t>
            </a:r>
            <a:r>
              <a:rPr dirty="0" sz="1050" spc="40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{</a:t>
            </a:r>
            <a:endParaRPr sz="1050">
              <a:latin typeface="Courier New"/>
              <a:cs typeface="Courier New"/>
            </a:endParaRPr>
          </a:p>
          <a:p>
            <a:pPr marL="341630" marR="5080">
              <a:lnSpc>
                <a:spcPts val="1220"/>
              </a:lnSpc>
              <a:spcBef>
                <a:spcPts val="55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dirty="0" sz="1050" spc="10">
                <a:latin typeface="Courier New"/>
                <a:cs typeface="Courier New"/>
              </a:rPr>
              <a:t>[] denver </a:t>
            </a:r>
            <a:r>
              <a:rPr dirty="0" sz="1050" spc="15">
                <a:latin typeface="Courier New"/>
                <a:cs typeface="Courier New"/>
              </a:rPr>
              <a:t>= { </a:t>
            </a:r>
            <a:r>
              <a:rPr dirty="0" sz="1050" spc="10">
                <a:latin typeface="Courier New"/>
                <a:cs typeface="Courier New"/>
              </a:rPr>
              <a:t>1_700_000, 4_600_000, 2_100_000 </a:t>
            </a:r>
            <a:r>
              <a:rPr dirty="0" sz="1050" spc="15">
                <a:latin typeface="Courier New"/>
                <a:cs typeface="Courier New"/>
              </a:rPr>
              <a:t>}; </a:t>
            </a:r>
            <a:r>
              <a:rPr dirty="0" sz="1050" spc="15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dirty="0" sz="1050" spc="10">
                <a:latin typeface="Courier New"/>
                <a:cs typeface="Courier New"/>
              </a:rPr>
              <a:t>[] philadelphia </a:t>
            </a:r>
            <a:r>
              <a:rPr dirty="0" sz="1050" spc="15">
                <a:latin typeface="Courier New"/>
                <a:cs typeface="Courier New"/>
              </a:rPr>
              <a:t>= { </a:t>
            </a:r>
            <a:r>
              <a:rPr dirty="0" sz="1050" spc="10">
                <a:latin typeface="Courier New"/>
                <a:cs typeface="Courier New"/>
              </a:rPr>
              <a:t>1_800_000, 5_000_000, 2_500_000 </a:t>
            </a:r>
            <a:r>
              <a:rPr dirty="0" sz="1050" spc="15">
                <a:latin typeface="Courier New"/>
                <a:cs typeface="Courier New"/>
              </a:rPr>
              <a:t>};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dirty="0" sz="1050" spc="10">
                <a:latin typeface="Courier New"/>
                <a:cs typeface="Courier New"/>
              </a:rPr>
              <a:t>[] total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new</a:t>
            </a:r>
            <a:r>
              <a:rPr dirty="0" sz="1050" spc="25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dirty="0" sz="1050" spc="10">
                <a:latin typeface="Courier New"/>
                <a:cs typeface="Courier New"/>
              </a:rPr>
              <a:t>[denver.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length</a:t>
            </a:r>
            <a:r>
              <a:rPr dirty="0" sz="1050" spc="10">
                <a:latin typeface="Courier New"/>
                <a:cs typeface="Courier New"/>
              </a:rPr>
              <a:t>];</a:t>
            </a:r>
            <a:endParaRPr sz="1050">
              <a:latin typeface="Courier New"/>
              <a:cs typeface="Courier New"/>
            </a:endParaRPr>
          </a:p>
          <a:p>
            <a:pPr marL="341630">
              <a:lnSpc>
                <a:spcPts val="1200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dirty="0" sz="1050" spc="10">
                <a:latin typeface="Courier New"/>
                <a:cs typeface="Courier New"/>
              </a:rPr>
              <a:t>sum </a:t>
            </a:r>
            <a:r>
              <a:rPr dirty="0" sz="1050" spc="15">
                <a:latin typeface="Courier New"/>
                <a:cs typeface="Courier New"/>
              </a:rPr>
              <a:t>=</a:t>
            </a:r>
            <a:r>
              <a:rPr dirty="0" sz="1050" spc="20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0;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78566" y="2511679"/>
            <a:ext cx="4632960" cy="967740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341630" marR="1074420" indent="-329565">
              <a:lnSpc>
                <a:spcPts val="1220"/>
              </a:lnSpc>
              <a:spcBef>
                <a:spcPts val="204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for </a:t>
            </a:r>
            <a:r>
              <a:rPr dirty="0" sz="1050" spc="10">
                <a:latin typeface="Courier New"/>
                <a:cs typeface="Courier New"/>
              </a:rPr>
              <a:t>(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dirty="0" sz="1050" spc="15">
                <a:latin typeface="Courier New"/>
                <a:cs typeface="Courier New"/>
              </a:rPr>
              <a:t>i = 0; i &lt; </a:t>
            </a:r>
            <a:r>
              <a:rPr dirty="0" sz="1050" spc="10">
                <a:latin typeface="Courier New"/>
                <a:cs typeface="Courier New"/>
              </a:rPr>
              <a:t>denver.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length</a:t>
            </a:r>
            <a:r>
              <a:rPr dirty="0" sz="1050" spc="10">
                <a:latin typeface="Courier New"/>
                <a:cs typeface="Courier New"/>
              </a:rPr>
              <a:t>; i++) </a:t>
            </a:r>
            <a:r>
              <a:rPr dirty="0" sz="1050" spc="15">
                <a:latin typeface="Courier New"/>
                <a:cs typeface="Courier New"/>
              </a:rPr>
              <a:t>{  </a:t>
            </a:r>
            <a:r>
              <a:rPr dirty="0" sz="1050" spc="10">
                <a:latin typeface="Courier New"/>
                <a:cs typeface="Courier New"/>
              </a:rPr>
              <a:t>total[i]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latin typeface="Courier New"/>
                <a:cs typeface="Courier New"/>
              </a:rPr>
              <a:t>denver[i] </a:t>
            </a:r>
            <a:r>
              <a:rPr dirty="0" sz="1050" spc="15">
                <a:latin typeface="Courier New"/>
                <a:cs typeface="Courier New"/>
              </a:rPr>
              <a:t>+</a:t>
            </a:r>
            <a:r>
              <a:rPr dirty="0" sz="1050" spc="35"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philadelphia[i];</a:t>
            </a:r>
            <a:endParaRPr sz="1050">
              <a:latin typeface="Courier New"/>
              <a:cs typeface="Courier New"/>
            </a:endParaRPr>
          </a:p>
          <a:p>
            <a:pPr marL="670560" marR="5080" indent="-329565">
              <a:lnSpc>
                <a:spcPts val="1220"/>
              </a:lnSpc>
              <a:spcBef>
                <a:spcPts val="5"/>
              </a:spcBef>
            </a:pPr>
            <a:r>
              <a:rPr dirty="0" sz="1050" spc="10">
                <a:latin typeface="Courier New"/>
                <a:cs typeface="Courier New"/>
              </a:rPr>
              <a:t>System.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out</a:t>
            </a:r>
            <a:r>
              <a:rPr dirty="0" sz="1050" spc="10">
                <a:latin typeface="Courier New"/>
                <a:cs typeface="Courier New"/>
              </a:rPr>
              <a:t>.format((i </a:t>
            </a:r>
            <a:r>
              <a:rPr dirty="0" sz="1050" spc="15">
                <a:latin typeface="Courier New"/>
                <a:cs typeface="Courier New"/>
              </a:rPr>
              <a:t>+ </a:t>
            </a:r>
            <a:r>
              <a:rPr dirty="0" sz="1050" spc="10">
                <a:latin typeface="Courier New"/>
                <a:cs typeface="Courier New"/>
              </a:rPr>
              <a:t>2012) </a:t>
            </a:r>
            <a:r>
              <a:rPr dirty="0" sz="1050" spc="15">
                <a:latin typeface="Courier New"/>
                <a:cs typeface="Courier New"/>
              </a:rPr>
              <a:t>+ </a:t>
            </a:r>
            <a:r>
              <a:rPr dirty="0" sz="1050" spc="15">
                <a:solidFill>
                  <a:srgbClr val="993300"/>
                </a:solidFill>
                <a:latin typeface="Courier New"/>
                <a:cs typeface="Courier New"/>
              </a:rPr>
              <a:t>”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production: %,d%n”</a:t>
            </a:r>
            <a:r>
              <a:rPr dirty="0" sz="1050" spc="10">
                <a:latin typeface="Courier New"/>
                <a:cs typeface="Courier New"/>
              </a:rPr>
              <a:t>,  total[i]);</a:t>
            </a:r>
            <a:endParaRPr sz="1050">
              <a:latin typeface="Courier New"/>
              <a:cs typeface="Courier New"/>
            </a:endParaRPr>
          </a:p>
          <a:p>
            <a:pPr marL="341630">
              <a:lnSpc>
                <a:spcPts val="1175"/>
              </a:lnSpc>
            </a:pPr>
            <a:r>
              <a:rPr dirty="0" sz="1050" spc="10">
                <a:latin typeface="Courier New"/>
                <a:cs typeface="Courier New"/>
              </a:rPr>
              <a:t>sum </a:t>
            </a:r>
            <a:r>
              <a:rPr dirty="0" sz="1050" spc="15">
                <a:latin typeface="Courier New"/>
                <a:cs typeface="Courier New"/>
              </a:rPr>
              <a:t>+= </a:t>
            </a:r>
            <a:r>
              <a:rPr dirty="0" sz="1050" spc="10">
                <a:latin typeface="Courier New"/>
                <a:cs typeface="Courier New"/>
              </a:rPr>
              <a:t>total[i];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ts val="1240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678569" y="3600085"/>
            <a:ext cx="3810000" cy="34607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341630" marR="5080" indent="-329565">
              <a:lnSpc>
                <a:spcPts val="1220"/>
              </a:lnSpc>
              <a:spcBef>
                <a:spcPts val="204"/>
              </a:spcBef>
            </a:pPr>
            <a:r>
              <a:rPr dirty="0" sz="1050" spc="10">
                <a:latin typeface="Courier New"/>
                <a:cs typeface="Courier New"/>
              </a:rPr>
              <a:t>System.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out</a:t>
            </a:r>
            <a:r>
              <a:rPr dirty="0" sz="1050" spc="10">
                <a:latin typeface="Courier New"/>
                <a:cs typeface="Courier New"/>
              </a:rPr>
              <a:t>.format(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“Average production: %,d%n”</a:t>
            </a:r>
            <a:r>
              <a:rPr dirty="0" sz="1050" spc="10">
                <a:latin typeface="Courier New"/>
                <a:cs typeface="Courier New"/>
              </a:rPr>
              <a:t>,  (sum </a:t>
            </a:r>
            <a:r>
              <a:rPr dirty="0" sz="1050" spc="15">
                <a:latin typeface="Courier New"/>
                <a:cs typeface="Courier New"/>
              </a:rPr>
              <a:t>/ </a:t>
            </a:r>
            <a:r>
              <a:rPr dirty="0" sz="1050" spc="10">
                <a:latin typeface="Courier New"/>
                <a:cs typeface="Courier New"/>
              </a:rPr>
              <a:t>denver.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length</a:t>
            </a:r>
            <a:r>
              <a:rPr dirty="0" sz="1050" spc="10">
                <a:latin typeface="Courier New"/>
                <a:cs typeface="Courier New"/>
              </a:rPr>
              <a:t>));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349490" y="3911057"/>
            <a:ext cx="10795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91323" y="1578760"/>
            <a:ext cx="436880" cy="267843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 marR="74295">
              <a:lnSpc>
                <a:spcPts val="1240"/>
              </a:lnSpc>
              <a:spcBef>
                <a:spcPts val="130"/>
              </a:spcBef>
            </a:pPr>
            <a:r>
              <a:rPr dirty="0" sz="1050" spc="15">
                <a:latin typeface="Courier New"/>
                <a:cs typeface="Courier New"/>
              </a:rPr>
              <a:t>4:</a:t>
            </a:r>
            <a:endParaRPr sz="1050">
              <a:latin typeface="Courier New"/>
              <a:cs typeface="Courier New"/>
            </a:endParaRPr>
          </a:p>
          <a:p>
            <a:pPr algn="ctr" marR="74295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5:</a:t>
            </a:r>
            <a:endParaRPr sz="1050">
              <a:latin typeface="Courier New"/>
              <a:cs typeface="Courier New"/>
            </a:endParaRPr>
          </a:p>
          <a:p>
            <a:pPr algn="ctr" marR="74295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6:</a:t>
            </a:r>
            <a:endParaRPr sz="1050">
              <a:latin typeface="Courier New"/>
              <a:cs typeface="Courier New"/>
            </a:endParaRPr>
          </a:p>
          <a:p>
            <a:pPr algn="ctr" marR="74295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7:</a:t>
            </a:r>
            <a:endParaRPr sz="1050">
              <a:latin typeface="Courier New"/>
              <a:cs typeface="Courier New"/>
            </a:endParaRPr>
          </a:p>
          <a:p>
            <a:pPr algn="ctr" marR="74295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8:</a:t>
            </a:r>
            <a:endParaRPr sz="1050">
              <a:latin typeface="Courier New"/>
              <a:cs typeface="Courier New"/>
            </a:endParaRPr>
          </a:p>
          <a:p>
            <a:pPr algn="ctr" marR="74295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9: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10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11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12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13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14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15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16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17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18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19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ts val="1240"/>
              </a:lnSpc>
            </a:pPr>
            <a:r>
              <a:rPr dirty="0" sz="1050" spc="10">
                <a:latin typeface="Courier New"/>
                <a:cs typeface="Courier New"/>
              </a:rPr>
              <a:t>20:</a:t>
            </a:r>
            <a:r>
              <a:rPr dirty="0" sz="1050" spc="-60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777144" y="5387152"/>
            <a:ext cx="91411" cy="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777144" y="6164595"/>
            <a:ext cx="91411" cy="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777144" y="6695074"/>
            <a:ext cx="91411" cy="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444502" y="4368377"/>
            <a:ext cx="6628765" cy="5449570"/>
          </a:xfrm>
          <a:prstGeom prst="rect">
            <a:avLst/>
          </a:prstGeom>
        </p:spPr>
        <p:txBody>
          <a:bodyPr wrap="square" lIns="0" tIns="933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dirty="0" sz="1450" spc="-10">
                <a:latin typeface="Times New Roman"/>
                <a:cs typeface="Times New Roman"/>
              </a:rPr>
              <a:t>The output is the same as for the HalfDollars application in </a:t>
            </a:r>
            <a:r>
              <a:rPr dirty="0" u="sng" sz="1450" spc="-1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</a:rPr>
              <a:t>Figure</a:t>
            </a:r>
            <a:r>
              <a:rPr dirty="0" u="sng" sz="1450" spc="65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50" spc="-5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</a:rPr>
              <a:t>4.1</a:t>
            </a:r>
            <a:r>
              <a:rPr dirty="0" sz="1450" spc="-5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ts val="1700"/>
              </a:lnSpc>
              <a:spcBef>
                <a:spcPts val="640"/>
              </a:spcBef>
            </a:pPr>
            <a:r>
              <a:rPr dirty="0" sz="1450" spc="-10">
                <a:latin typeface="Times New Roman"/>
                <a:cs typeface="Times New Roman"/>
              </a:rPr>
              <a:t>Instead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going through the elements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three arrays </a:t>
            </a:r>
            <a:r>
              <a:rPr dirty="0" sz="1450" spc="-5">
                <a:latin typeface="Times New Roman"/>
                <a:cs typeface="Times New Roman"/>
              </a:rPr>
              <a:t>one </a:t>
            </a:r>
            <a:r>
              <a:rPr dirty="0" sz="1450" spc="-10">
                <a:latin typeface="Times New Roman"/>
                <a:cs typeface="Times New Roman"/>
              </a:rPr>
              <a:t>by one, this example uses</a:t>
            </a:r>
            <a:r>
              <a:rPr dirty="0" sz="1450" spc="135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a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ts val="1700"/>
              </a:lnSpc>
            </a:pPr>
            <a:r>
              <a:rPr dirty="0" sz="1450" spc="-10">
                <a:latin typeface="Courier New"/>
                <a:cs typeface="Courier New"/>
              </a:rPr>
              <a:t>for</a:t>
            </a:r>
            <a:r>
              <a:rPr dirty="0" sz="1450" spc="-35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loop. The following things take place in the loop, which is contained in lines </a:t>
            </a:r>
            <a:r>
              <a:rPr dirty="0" sz="1450" spc="-5">
                <a:latin typeface="Times New Roman"/>
                <a:cs typeface="Times New Roman"/>
              </a:rPr>
              <a:t>10–15:</a:t>
            </a:r>
            <a:endParaRPr sz="1450">
              <a:latin typeface="Times New Roman"/>
              <a:cs typeface="Times New Roman"/>
            </a:endParaRPr>
          </a:p>
          <a:p>
            <a:pPr marL="441959" marR="7620" indent="27305">
              <a:lnSpc>
                <a:spcPct val="103499"/>
              </a:lnSpc>
              <a:spcBef>
                <a:spcPts val="720"/>
              </a:spcBef>
            </a:pPr>
            <a:r>
              <a:rPr dirty="0" sz="1450" spc="-10" b="1">
                <a:latin typeface="Times New Roman"/>
                <a:cs typeface="Times New Roman"/>
              </a:rPr>
              <a:t>Line</a:t>
            </a:r>
            <a:r>
              <a:rPr dirty="0" sz="1450" spc="-5" b="1">
                <a:latin typeface="Times New Roman"/>
                <a:cs typeface="Times New Roman"/>
              </a:rPr>
              <a:t> </a:t>
            </a:r>
            <a:r>
              <a:rPr dirty="0" sz="1450" spc="-10" b="1">
                <a:latin typeface="Times New Roman"/>
                <a:cs typeface="Times New Roman"/>
              </a:rPr>
              <a:t>10</a:t>
            </a:r>
            <a:r>
              <a:rPr dirty="0" sz="1450" spc="-10">
                <a:latin typeface="Times New Roman"/>
                <a:cs typeface="Times New Roman"/>
              </a:rPr>
              <a:t>—The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created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with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int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variable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called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i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index.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index  increments by 1 for each pass through the loop and stops when </a:t>
            </a:r>
            <a:r>
              <a:rPr dirty="0" sz="1450" spc="-10">
                <a:latin typeface="Courier New"/>
                <a:cs typeface="Courier New"/>
              </a:rPr>
              <a:t>i </a:t>
            </a:r>
            <a:r>
              <a:rPr dirty="0" sz="1450" spc="-10">
                <a:latin typeface="Times New Roman"/>
                <a:cs typeface="Times New Roman"/>
              </a:rPr>
              <a:t>is equal to </a:t>
            </a:r>
            <a:r>
              <a:rPr dirty="0" sz="1450" spc="-5">
                <a:latin typeface="Times New Roman"/>
                <a:cs typeface="Times New Roman"/>
              </a:rPr>
              <a:t>or  </a:t>
            </a:r>
            <a:r>
              <a:rPr dirty="0" sz="1450" spc="-10">
                <a:latin typeface="Times New Roman"/>
                <a:cs typeface="Times New Roman"/>
              </a:rPr>
              <a:t>greater than </a:t>
            </a:r>
            <a:r>
              <a:rPr dirty="0" sz="1450" spc="-15">
                <a:latin typeface="Courier New"/>
                <a:cs typeface="Courier New"/>
              </a:rPr>
              <a:t>denver.length</a:t>
            </a:r>
            <a:r>
              <a:rPr dirty="0" sz="1450" spc="-15">
                <a:latin typeface="Times New Roman"/>
                <a:cs typeface="Times New Roman"/>
              </a:rPr>
              <a:t>, </a:t>
            </a:r>
            <a:r>
              <a:rPr dirty="0" sz="1450" spc="-10">
                <a:latin typeface="Times New Roman"/>
                <a:cs typeface="Times New Roman"/>
              </a:rPr>
              <a:t>the total number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elements in the </a:t>
            </a:r>
            <a:r>
              <a:rPr dirty="0" sz="1450" spc="-15">
                <a:latin typeface="Courier New"/>
                <a:cs typeface="Courier New"/>
              </a:rPr>
              <a:t>denver</a:t>
            </a:r>
            <a:r>
              <a:rPr dirty="0" sz="1450" spc="-375">
                <a:latin typeface="Courier New"/>
                <a:cs typeface="Courier New"/>
              </a:rPr>
              <a:t> </a:t>
            </a:r>
            <a:r>
              <a:rPr dirty="0" sz="1450" spc="-25">
                <a:latin typeface="Times New Roman"/>
                <a:cs typeface="Times New Roman"/>
              </a:rPr>
              <a:t>array.</a:t>
            </a:r>
            <a:endParaRPr sz="1450">
              <a:latin typeface="Times New Roman"/>
              <a:cs typeface="Times New Roman"/>
            </a:endParaRPr>
          </a:p>
          <a:p>
            <a:pPr marL="441959" marR="109855" indent="27305">
              <a:lnSpc>
                <a:spcPct val="103499"/>
              </a:lnSpc>
              <a:spcBef>
                <a:spcPts val="720"/>
              </a:spcBef>
            </a:pPr>
            <a:r>
              <a:rPr dirty="0" sz="1450" spc="-10" b="1">
                <a:latin typeface="Times New Roman"/>
                <a:cs typeface="Times New Roman"/>
              </a:rPr>
              <a:t>Lines </a:t>
            </a:r>
            <a:r>
              <a:rPr dirty="0" sz="1450" spc="-20" b="1">
                <a:latin typeface="Times New Roman"/>
                <a:cs typeface="Times New Roman"/>
              </a:rPr>
              <a:t>11–12</a:t>
            </a:r>
            <a:r>
              <a:rPr dirty="0" sz="1450" spc="-20">
                <a:latin typeface="Times New Roman"/>
                <a:cs typeface="Times New Roman"/>
              </a:rPr>
              <a:t>—The </a:t>
            </a:r>
            <a:r>
              <a:rPr dirty="0" sz="1450" spc="-10">
                <a:latin typeface="Times New Roman"/>
                <a:cs typeface="Times New Roman"/>
              </a:rPr>
              <a:t>value </a:t>
            </a:r>
            <a:r>
              <a:rPr dirty="0" sz="1450" spc="-5">
                <a:latin typeface="Times New Roman"/>
                <a:cs typeface="Times New Roman"/>
              </a:rPr>
              <a:t>of one of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5">
                <a:latin typeface="Courier New"/>
                <a:cs typeface="Courier New"/>
              </a:rPr>
              <a:t>total</a:t>
            </a:r>
            <a:r>
              <a:rPr dirty="0" sz="1450" spc="-37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elements is set using the loop index  and then is displayed with some text identifying the</a:t>
            </a:r>
            <a:r>
              <a:rPr dirty="0" sz="1450" spc="40">
                <a:latin typeface="Times New Roman"/>
                <a:cs typeface="Times New Roman"/>
              </a:rPr>
              <a:t> </a:t>
            </a:r>
            <a:r>
              <a:rPr dirty="0" sz="1450" spc="-25">
                <a:latin typeface="Times New Roman"/>
                <a:cs typeface="Times New Roman"/>
              </a:rPr>
              <a:t>year.</a:t>
            </a:r>
            <a:endParaRPr sz="1450">
              <a:latin typeface="Times New Roman"/>
              <a:cs typeface="Times New Roman"/>
            </a:endParaRPr>
          </a:p>
          <a:p>
            <a:pPr marL="441959" marR="294640" indent="27305">
              <a:lnSpc>
                <a:spcPct val="103499"/>
              </a:lnSpc>
              <a:spcBef>
                <a:spcPts val="575"/>
              </a:spcBef>
            </a:pPr>
            <a:r>
              <a:rPr dirty="0" sz="1450" spc="-10" b="1">
                <a:latin typeface="Times New Roman"/>
                <a:cs typeface="Times New Roman"/>
              </a:rPr>
              <a:t>Line</a:t>
            </a:r>
            <a:r>
              <a:rPr dirty="0" sz="1450" spc="-5" b="1">
                <a:latin typeface="Times New Roman"/>
                <a:cs typeface="Times New Roman"/>
              </a:rPr>
              <a:t> </a:t>
            </a:r>
            <a:r>
              <a:rPr dirty="0" sz="1450" spc="-10" b="1">
                <a:latin typeface="Times New Roman"/>
                <a:cs typeface="Times New Roman"/>
              </a:rPr>
              <a:t>14</a:t>
            </a:r>
            <a:r>
              <a:rPr dirty="0" sz="1450" spc="-10">
                <a:latin typeface="Times New Roman"/>
                <a:cs typeface="Times New Roman"/>
              </a:rPr>
              <a:t>—The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value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of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a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total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element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added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to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sum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variable,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which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  used to calculate the average yearly</a:t>
            </a:r>
            <a:r>
              <a:rPr dirty="0" sz="1450" spc="2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production.</a:t>
            </a:r>
            <a:endParaRPr sz="1450">
              <a:latin typeface="Times New Roman"/>
              <a:cs typeface="Times New Roman"/>
            </a:endParaRPr>
          </a:p>
          <a:p>
            <a:pPr marL="12700" marR="5080">
              <a:lnSpc>
                <a:spcPts val="1660"/>
              </a:lnSpc>
              <a:spcBef>
                <a:spcPts val="755"/>
              </a:spcBef>
            </a:pPr>
            <a:r>
              <a:rPr dirty="0" sz="1450" spc="-10">
                <a:latin typeface="Times New Roman"/>
                <a:cs typeface="Times New Roman"/>
              </a:rPr>
              <a:t>Using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more general-purpose loop to iterate over an array enables you to use the program  with arrays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5">
                <a:latin typeface="Times New Roman"/>
                <a:cs typeface="Times New Roman"/>
              </a:rPr>
              <a:t>different </a:t>
            </a:r>
            <a:r>
              <a:rPr dirty="0" sz="1450" spc="-10">
                <a:latin typeface="Times New Roman"/>
                <a:cs typeface="Times New Roman"/>
              </a:rPr>
              <a:t>sizes and still have it assign correct values to the elements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 total array and display those</a:t>
            </a:r>
            <a:r>
              <a:rPr dirty="0" sz="1450" spc="1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values.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50">
              <a:latin typeface="Times New Roman"/>
              <a:cs typeface="Times New Roman"/>
            </a:endParaRPr>
          </a:p>
          <a:p>
            <a:pPr marL="131445">
              <a:lnSpc>
                <a:spcPct val="100000"/>
              </a:lnSpc>
            </a:pPr>
            <a:r>
              <a:rPr dirty="0" sz="1450" spc="-10" b="1">
                <a:solidFill>
                  <a:srgbClr val="57595B"/>
                </a:solidFill>
                <a:latin typeface="Times New Roman"/>
                <a:cs typeface="Times New Roman"/>
              </a:rPr>
              <a:t>Note</a:t>
            </a:r>
            <a:endParaRPr sz="1450">
              <a:latin typeface="Times New Roman"/>
              <a:cs typeface="Times New Roman"/>
            </a:endParaRPr>
          </a:p>
          <a:p>
            <a:pPr marL="259079" marR="256540">
              <a:lnSpc>
                <a:spcPct val="103499"/>
              </a:lnSpc>
              <a:spcBef>
                <a:spcPts val="575"/>
              </a:spcBef>
            </a:pPr>
            <a:r>
              <a:rPr dirty="0" sz="1450" spc="-10">
                <a:latin typeface="Times New Roman"/>
                <a:cs typeface="Times New Roman"/>
              </a:rPr>
              <a:t>Java also includes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Courier New"/>
                <a:cs typeface="Courier New"/>
              </a:rPr>
              <a:t>for</a:t>
            </a:r>
            <a:r>
              <a:rPr dirty="0" sz="1450" spc="-38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 that can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used to iterate through all the elements </a:t>
            </a:r>
            <a:r>
              <a:rPr dirty="0" sz="1450" spc="-5">
                <a:latin typeface="Times New Roman"/>
                <a:cs typeface="Times New Roman"/>
              </a:rPr>
              <a:t>of  </a:t>
            </a:r>
            <a:r>
              <a:rPr dirty="0" sz="1450" spc="-10">
                <a:latin typeface="Times New Roman"/>
                <a:cs typeface="Times New Roman"/>
              </a:rPr>
              <a:t>data structures, such as array lists, linked lists, hash maps, and other</a:t>
            </a:r>
            <a:r>
              <a:rPr dirty="0" sz="1450" spc="11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collections.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650" spc="-5" b="1">
                <a:latin typeface="Times New Roman"/>
                <a:cs typeface="Times New Roman"/>
              </a:rPr>
              <a:t>While </a:t>
            </a:r>
            <a:r>
              <a:rPr dirty="0" sz="1650" b="1">
                <a:latin typeface="Times New Roman"/>
                <a:cs typeface="Times New Roman"/>
              </a:rPr>
              <a:t>and Do Loops</a:t>
            </a: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z="1450" spc="-10">
                <a:latin typeface="Times New Roman"/>
                <a:cs typeface="Times New Roman"/>
              </a:rPr>
              <a:t>The remaining types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loops are </a:t>
            </a:r>
            <a:r>
              <a:rPr dirty="0" sz="1450" spc="-15">
                <a:latin typeface="Courier New"/>
                <a:cs typeface="Courier New"/>
              </a:rPr>
              <a:t>while</a:t>
            </a:r>
            <a:r>
              <a:rPr dirty="0" sz="1450" spc="-37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 </a:t>
            </a:r>
            <a:r>
              <a:rPr dirty="0" sz="1450" spc="-10">
                <a:latin typeface="Courier New"/>
                <a:cs typeface="Courier New"/>
              </a:rPr>
              <a:t>do</a:t>
            </a:r>
            <a:r>
              <a:rPr dirty="0" sz="1450" spc="-10">
                <a:latin typeface="Times New Roman"/>
                <a:cs typeface="Times New Roman"/>
              </a:rPr>
              <a:t>, which also enable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block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Java code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44524" y="9821170"/>
            <a:ext cx="427799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75"/>
              </a:lnSpc>
            </a:pPr>
            <a:r>
              <a:rPr dirty="0" sz="1450" spc="-10">
                <a:latin typeface="Times New Roman"/>
                <a:cs typeface="Times New Roman"/>
              </a:rPr>
              <a:t>to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executed repeatedly until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specific condition is</a:t>
            </a:r>
            <a:r>
              <a:rPr dirty="0" sz="1450" spc="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met.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r>
              <a:rPr dirty="0"/>
              <a:t>17</a:t>
            </a:r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E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2018-11-14T18:28:52Z</dcterms:created>
  <dcterms:modified xsi:type="dcterms:W3CDTF">2018-11-14T18:28:52Z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2018-11-14T00:00:00Z</vt:filetime>
  </property>
</Properties>
</file>